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311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13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3BE84B-E28C-40B6-9F29-DB93F073816A}" type="datetimeFigureOut">
              <a:rPr lang="en-GB" smtClean="0"/>
              <a:t>22/08/2025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5018EB-EE80-44FE-9526-95DDC58A899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45784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52400" y="1341438"/>
            <a:ext cx="6430963" cy="361791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E0A575A-FE42-F34E-BE8D-35435E3FEA7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110517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DD2018-1BDD-4802-9B7A-AC482C92FD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6BD1D6B-02DA-40DC-BB57-F664E591C6B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6" indent="0" algn="ctr">
              <a:buNone/>
              <a:defRPr sz="2000"/>
            </a:lvl2pPr>
            <a:lvl3pPr marL="914411" indent="0" algn="ctr">
              <a:buNone/>
              <a:defRPr sz="1800"/>
            </a:lvl3pPr>
            <a:lvl4pPr marL="1371617" indent="0" algn="ctr">
              <a:buNone/>
              <a:defRPr sz="1600"/>
            </a:lvl4pPr>
            <a:lvl5pPr marL="1828823" indent="0" algn="ctr">
              <a:buNone/>
              <a:defRPr sz="1600"/>
            </a:lvl5pPr>
            <a:lvl6pPr marL="2286029" indent="0" algn="ctr">
              <a:buNone/>
              <a:defRPr sz="1600"/>
            </a:lvl6pPr>
            <a:lvl7pPr marL="2743234" indent="0" algn="ctr">
              <a:buNone/>
              <a:defRPr sz="1600"/>
            </a:lvl7pPr>
            <a:lvl8pPr marL="3200440" indent="0" algn="ctr">
              <a:buNone/>
              <a:defRPr sz="1600"/>
            </a:lvl8pPr>
            <a:lvl9pPr marL="3657646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8F160D-1C01-478C-AA9E-F9F5FC26C2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A5AB8-99E9-4FD1-9A74-B8855030A3A1}" type="datetimeFigureOut">
              <a:rPr lang="en-GB" smtClean="0"/>
              <a:t>22/08/2025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4C606B-CF41-47C7-84A5-F6D9CB254D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CB709A-C9AF-404B-ACE5-8330502344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40A78-234B-4410-895A-BE6A87B1E8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37681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046EB1-1582-4D04-9F97-B2DBFBF498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9A4849-3D72-48A2-A0A1-8810E4767C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F7C6A1-E415-4F3F-96E6-0A437182C9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A5AB8-99E9-4FD1-9A74-B8855030A3A1}" type="datetimeFigureOut">
              <a:rPr lang="en-GB" smtClean="0"/>
              <a:t>22/08/2025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8EFBEB-01A3-4F1E-BD88-12A301E195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EB50E7-718A-4528-ACAB-BBB8B493D3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40A78-234B-4410-895A-BE6A87B1E8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36818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733131-5EB1-46B3-8991-AEAE99334B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2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D79863-50D9-4DD7-8D05-E35E5E3147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2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6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1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1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2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2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3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4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4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F4048B-BF68-4AF2-B38F-4847F9DCED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A5AB8-99E9-4FD1-9A74-B8855030A3A1}" type="datetimeFigureOut">
              <a:rPr lang="en-GB" smtClean="0"/>
              <a:t>22/08/2025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5795F4-6403-426E-A6BD-8689BA15AE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AA570D-085E-4147-8136-4EA9139CCC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40A78-234B-4410-895A-BE6A87B1E8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90746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39B274-9AE7-4EC2-BEF8-EE270FFFA2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0BD352-E8A4-425C-951B-0842DE2FE4E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1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7CE5A90-C9C6-46F6-8019-950D6FBDE6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1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C3B24CC-167E-47D8-844E-9B7A2245A6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A5AB8-99E9-4FD1-9A74-B8855030A3A1}" type="datetimeFigureOut">
              <a:rPr lang="en-GB" smtClean="0"/>
              <a:t>22/08/2025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3F96E60-7B48-49D0-B4F2-BB7EF8A529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E464821-B5BC-48AD-B2CB-B9081A8F81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40A78-234B-4410-895A-BE6A87B1E8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49557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390CE5-3437-4FFF-98DA-F84151629F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8856219-4C69-4DE7-9B74-6B5055D8AF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6" indent="0">
              <a:buNone/>
              <a:defRPr sz="2000" b="1"/>
            </a:lvl2pPr>
            <a:lvl3pPr marL="914411" indent="0">
              <a:buNone/>
              <a:defRPr sz="1800" b="1"/>
            </a:lvl3pPr>
            <a:lvl4pPr marL="1371617" indent="0">
              <a:buNone/>
              <a:defRPr sz="1600" b="1"/>
            </a:lvl4pPr>
            <a:lvl5pPr marL="1828823" indent="0">
              <a:buNone/>
              <a:defRPr sz="1600" b="1"/>
            </a:lvl5pPr>
            <a:lvl6pPr marL="2286029" indent="0">
              <a:buNone/>
              <a:defRPr sz="1600" b="1"/>
            </a:lvl6pPr>
            <a:lvl7pPr marL="2743234" indent="0">
              <a:buNone/>
              <a:defRPr sz="1600" b="1"/>
            </a:lvl7pPr>
            <a:lvl8pPr marL="3200440" indent="0">
              <a:buNone/>
              <a:defRPr sz="1600" b="1"/>
            </a:lvl8pPr>
            <a:lvl9pPr marL="3657646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720626B-43BC-498F-BFBE-8EF40632AD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6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6848D39-C296-40BC-BE1B-FDC39B55D3E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2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6" indent="0">
              <a:buNone/>
              <a:defRPr sz="2000" b="1"/>
            </a:lvl2pPr>
            <a:lvl3pPr marL="914411" indent="0">
              <a:buNone/>
              <a:defRPr sz="1800" b="1"/>
            </a:lvl3pPr>
            <a:lvl4pPr marL="1371617" indent="0">
              <a:buNone/>
              <a:defRPr sz="1600" b="1"/>
            </a:lvl4pPr>
            <a:lvl5pPr marL="1828823" indent="0">
              <a:buNone/>
              <a:defRPr sz="1600" b="1"/>
            </a:lvl5pPr>
            <a:lvl6pPr marL="2286029" indent="0">
              <a:buNone/>
              <a:defRPr sz="1600" b="1"/>
            </a:lvl6pPr>
            <a:lvl7pPr marL="2743234" indent="0">
              <a:buNone/>
              <a:defRPr sz="1600" b="1"/>
            </a:lvl7pPr>
            <a:lvl8pPr marL="3200440" indent="0">
              <a:buNone/>
              <a:defRPr sz="1600" b="1"/>
            </a:lvl8pPr>
            <a:lvl9pPr marL="3657646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DBDD8FC-A75F-4144-951E-3AF41298371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2" y="2505076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5BC0CD1-2AD1-4440-942E-EC15998AEB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A5AB8-99E9-4FD1-9A74-B8855030A3A1}" type="datetimeFigureOut">
              <a:rPr lang="en-GB" smtClean="0"/>
              <a:t>22/08/2025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FF99D0F-9924-4CB9-875D-8FBE6272F4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0FC2AFB-B5F1-4433-83B9-9B729D2B55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40A78-234B-4410-895A-BE6A87B1E8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77600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D7E629-0568-45FD-8CC2-198D1664E9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6E78BAE-349D-42F1-8639-EF6D923205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A5AB8-99E9-4FD1-9A74-B8855030A3A1}" type="datetimeFigureOut">
              <a:rPr lang="en-GB" smtClean="0"/>
              <a:t>22/08/2025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F5DE6E0-B397-4D3C-A90A-88BE65C036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5327E37-850E-4727-A821-739E35202F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40A78-234B-4410-895A-BE6A87B1E8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21914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E6BC541-A68A-4A0C-AF9A-C9ABCF4033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A5AB8-99E9-4FD1-9A74-B8855030A3A1}" type="datetimeFigureOut">
              <a:rPr lang="en-GB" smtClean="0"/>
              <a:t>22/08/2025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FB37A5F-D67D-47A5-8DE8-5EB4C84C9C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B0EED35-8C6B-4774-875A-D29DE5ACC1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40A78-234B-4410-895A-BE6A87B1E8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50747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F183C1-1CAC-4484-A6EB-B690563279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90" y="457200"/>
            <a:ext cx="3932236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A7366E-B468-4936-8CEF-5A0D58AD8C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1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56DAEB-46F7-4687-AAD2-57FF25A7B2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90" y="2057400"/>
            <a:ext cx="3932236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6" indent="0">
              <a:buNone/>
              <a:defRPr sz="1400"/>
            </a:lvl2pPr>
            <a:lvl3pPr marL="914411" indent="0">
              <a:buNone/>
              <a:defRPr sz="1200"/>
            </a:lvl3pPr>
            <a:lvl4pPr marL="1371617" indent="0">
              <a:buNone/>
              <a:defRPr sz="1000"/>
            </a:lvl4pPr>
            <a:lvl5pPr marL="1828823" indent="0">
              <a:buNone/>
              <a:defRPr sz="1000"/>
            </a:lvl5pPr>
            <a:lvl6pPr marL="2286029" indent="0">
              <a:buNone/>
              <a:defRPr sz="1000"/>
            </a:lvl6pPr>
            <a:lvl7pPr marL="2743234" indent="0">
              <a:buNone/>
              <a:defRPr sz="1000"/>
            </a:lvl7pPr>
            <a:lvl8pPr marL="3200440" indent="0">
              <a:buNone/>
              <a:defRPr sz="1000"/>
            </a:lvl8pPr>
            <a:lvl9pPr marL="3657646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E74EB94-062B-4D50-999E-ED9BCA61B5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A5AB8-99E9-4FD1-9A74-B8855030A3A1}" type="datetimeFigureOut">
              <a:rPr lang="en-GB" smtClean="0"/>
              <a:t>22/08/2025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3028DDB-CCA0-4589-871B-4BCA28F262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5A1C099-AE1E-4693-A878-C759BBF5E4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40A78-234B-4410-895A-BE6A87B1E8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93546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ED0CF5-F6A6-4A05-A304-D6F4C79049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90" y="457200"/>
            <a:ext cx="3932236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098EF6C-A163-48AD-9827-D2F5B8E86FF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1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6" indent="0">
              <a:buNone/>
              <a:defRPr sz="2800"/>
            </a:lvl2pPr>
            <a:lvl3pPr marL="914411" indent="0">
              <a:buNone/>
              <a:defRPr sz="2400"/>
            </a:lvl3pPr>
            <a:lvl4pPr marL="1371617" indent="0">
              <a:buNone/>
              <a:defRPr sz="2000"/>
            </a:lvl4pPr>
            <a:lvl5pPr marL="1828823" indent="0">
              <a:buNone/>
              <a:defRPr sz="2000"/>
            </a:lvl5pPr>
            <a:lvl6pPr marL="2286029" indent="0">
              <a:buNone/>
              <a:defRPr sz="2000"/>
            </a:lvl6pPr>
            <a:lvl7pPr marL="2743234" indent="0">
              <a:buNone/>
              <a:defRPr sz="2000"/>
            </a:lvl7pPr>
            <a:lvl8pPr marL="3200440" indent="0">
              <a:buNone/>
              <a:defRPr sz="2000"/>
            </a:lvl8pPr>
            <a:lvl9pPr marL="3657646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5CE7A8-4EE1-4E56-B1E0-1709BC48AF2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90" y="2057400"/>
            <a:ext cx="3932236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6" indent="0">
              <a:buNone/>
              <a:defRPr sz="1400"/>
            </a:lvl2pPr>
            <a:lvl3pPr marL="914411" indent="0">
              <a:buNone/>
              <a:defRPr sz="1200"/>
            </a:lvl3pPr>
            <a:lvl4pPr marL="1371617" indent="0">
              <a:buNone/>
              <a:defRPr sz="1000"/>
            </a:lvl4pPr>
            <a:lvl5pPr marL="1828823" indent="0">
              <a:buNone/>
              <a:defRPr sz="1000"/>
            </a:lvl5pPr>
            <a:lvl6pPr marL="2286029" indent="0">
              <a:buNone/>
              <a:defRPr sz="1000"/>
            </a:lvl6pPr>
            <a:lvl7pPr marL="2743234" indent="0">
              <a:buNone/>
              <a:defRPr sz="1000"/>
            </a:lvl7pPr>
            <a:lvl8pPr marL="3200440" indent="0">
              <a:buNone/>
              <a:defRPr sz="1000"/>
            </a:lvl8pPr>
            <a:lvl9pPr marL="3657646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676FEB3-B72A-4207-977A-8061880B38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A5AB8-99E9-4FD1-9A74-B8855030A3A1}" type="datetimeFigureOut">
              <a:rPr lang="en-GB" smtClean="0"/>
              <a:t>22/08/2025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BAEADE1-DE62-45EF-9148-712595E1FA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F3AE92E-A16C-4DFD-B13A-771076137A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40A78-234B-4410-895A-BE6A87B1E8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19212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D1FE94-9E53-456F-9735-93ECDDCB97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1625AE7-57E0-4397-9E97-5353481A43D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4C77D5-C39D-4DC3-B12D-C1D64CBED9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A5AB8-99E9-4FD1-9A74-B8855030A3A1}" type="datetimeFigureOut">
              <a:rPr lang="en-GB" smtClean="0"/>
              <a:t>22/08/2025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AB2D0B-DABA-4644-AC26-6A16F2E1E6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E008B2-41F1-46FD-8641-EA29E00D0E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40A78-234B-4410-895A-BE6A87B1E8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99973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1CD2FC1-261E-4B2F-BE19-59D4989C1BB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899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D7E4904-2416-4AC5-9995-A24042F223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199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05CCA9-104F-4924-A8A2-3B9BA0EF3C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A5AB8-99E9-4FD1-9A74-B8855030A3A1}" type="datetimeFigureOut">
              <a:rPr lang="en-GB" smtClean="0"/>
              <a:t>22/08/2025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1EEC3D-214C-4F66-86DE-2A810BE761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7EDE2E-19CD-434D-9F82-EAAED8543F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40A78-234B-4410-895A-BE6A87B1E8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03898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1934C3D-20F8-4162-80E0-F7F9353F2F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2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6BC2D9-54C2-4393-8077-4CE8E32528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2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A6C2FA-374B-41B1-A6D2-A4E09FEE5AE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1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BA5AB8-99E9-4FD1-9A74-B8855030A3A1}" type="datetimeFigureOut">
              <a:rPr lang="en-GB" smtClean="0"/>
              <a:t>22/08/2025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72F9EE-5C02-4BF8-B80D-4E2FDCC5543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2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5BFC5B-E761-49E5-8148-D2B0E279C6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1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A40A78-234B-4410-895A-BE6A87B1E8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45688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11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3" indent="-228603" algn="l" defTabSz="914411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8" indent="-228603" algn="l" defTabSz="91441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14" indent="-228603" algn="l" defTabSz="91441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20" indent="-228603" algn="l" defTabSz="91441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26" indent="-228603" algn="l" defTabSz="91441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32" indent="-228603" algn="l" defTabSz="91441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37" indent="-228603" algn="l" defTabSz="91441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43" indent="-228603" algn="l" defTabSz="91441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48" indent="-228603" algn="l" defTabSz="91441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6" algn="l" defTabSz="9144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11" algn="l" defTabSz="9144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17" algn="l" defTabSz="9144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23" algn="l" defTabSz="9144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29" algn="l" defTabSz="9144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34" algn="l" defTabSz="9144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40" algn="l" defTabSz="9144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46" algn="l" defTabSz="9144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Rectangle 62">
            <a:extLst>
              <a:ext uri="{FF2B5EF4-FFF2-40B4-BE49-F238E27FC236}">
                <a16:creationId xmlns:a16="http://schemas.microsoft.com/office/drawing/2014/main" id="{3B1B24CE-0B3E-4606-A5E9-F2A5E47C382B}"/>
              </a:ext>
            </a:extLst>
          </p:cNvPr>
          <p:cNvSpPr/>
          <p:nvPr/>
        </p:nvSpPr>
        <p:spPr>
          <a:xfrm>
            <a:off x="5781861" y="3146654"/>
            <a:ext cx="1662489" cy="20658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16524"/>
            <a:endParaRPr lang="en-US" sz="7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35" name="Rectangle 134">
            <a:extLst>
              <a:ext uri="{FF2B5EF4-FFF2-40B4-BE49-F238E27FC236}">
                <a16:creationId xmlns:a16="http://schemas.microsoft.com/office/drawing/2014/main" id="{BBA4EACD-79B2-9047-926C-4179677F6DF3}"/>
              </a:ext>
            </a:extLst>
          </p:cNvPr>
          <p:cNvSpPr/>
          <p:nvPr/>
        </p:nvSpPr>
        <p:spPr>
          <a:xfrm>
            <a:off x="4627967" y="5496062"/>
            <a:ext cx="2921160" cy="245247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16524"/>
            <a:endParaRPr lang="en-US" sz="700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36" name="Block Arc 135">
            <a:extLst>
              <a:ext uri="{FF2B5EF4-FFF2-40B4-BE49-F238E27FC236}">
                <a16:creationId xmlns:a16="http://schemas.microsoft.com/office/drawing/2014/main" id="{28EF7BC0-BD7F-BD4C-8DBE-13C9030B0FE6}"/>
              </a:ext>
            </a:extLst>
          </p:cNvPr>
          <p:cNvSpPr/>
          <p:nvPr/>
        </p:nvSpPr>
        <p:spPr>
          <a:xfrm rot="16200000">
            <a:off x="4082460" y="4803352"/>
            <a:ext cx="1031073" cy="866683"/>
          </a:xfrm>
          <a:prstGeom prst="blockArc">
            <a:avLst>
              <a:gd name="adj1" fmla="val 10532807"/>
              <a:gd name="adj2" fmla="val 263439"/>
              <a:gd name="adj3" fmla="val 28511"/>
            </a:avLst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16524"/>
            <a:endParaRPr lang="en-US" sz="7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40" name="Block Arc 139">
            <a:extLst>
              <a:ext uri="{FF2B5EF4-FFF2-40B4-BE49-F238E27FC236}">
                <a16:creationId xmlns:a16="http://schemas.microsoft.com/office/drawing/2014/main" id="{E050A4CB-2DFF-4C43-B71B-CB7634BAF8C7}"/>
              </a:ext>
            </a:extLst>
          </p:cNvPr>
          <p:cNvSpPr/>
          <p:nvPr/>
        </p:nvSpPr>
        <p:spPr>
          <a:xfrm rot="5400000" flipH="1">
            <a:off x="6619794" y="3972357"/>
            <a:ext cx="1066229" cy="906651"/>
          </a:xfrm>
          <a:prstGeom prst="blockArc">
            <a:avLst>
              <a:gd name="adj1" fmla="val 10800000"/>
              <a:gd name="adj2" fmla="val 1517"/>
              <a:gd name="adj3" fmla="val 26435"/>
            </a:avLst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16524"/>
            <a:endParaRPr lang="en-US" sz="7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41" name="Rectangle 140">
            <a:extLst>
              <a:ext uri="{FF2B5EF4-FFF2-40B4-BE49-F238E27FC236}">
                <a16:creationId xmlns:a16="http://schemas.microsoft.com/office/drawing/2014/main" id="{4ED9223C-B305-724C-860B-8788F8ED72BC}"/>
              </a:ext>
            </a:extLst>
          </p:cNvPr>
          <p:cNvSpPr/>
          <p:nvPr/>
        </p:nvSpPr>
        <p:spPr>
          <a:xfrm>
            <a:off x="4533623" y="4720458"/>
            <a:ext cx="2678005" cy="232194"/>
          </a:xfrm>
          <a:custGeom>
            <a:avLst/>
            <a:gdLst>
              <a:gd name="connsiteX0" fmla="*/ 0 w 5909338"/>
              <a:gd name="connsiteY0" fmla="*/ 0 h 642380"/>
              <a:gd name="connsiteX1" fmla="*/ 5909338 w 5909338"/>
              <a:gd name="connsiteY1" fmla="*/ 0 h 642380"/>
              <a:gd name="connsiteX2" fmla="*/ 5909338 w 5909338"/>
              <a:gd name="connsiteY2" fmla="*/ 642380 h 642380"/>
              <a:gd name="connsiteX3" fmla="*/ 0 w 5909338"/>
              <a:gd name="connsiteY3" fmla="*/ 642380 h 642380"/>
              <a:gd name="connsiteX4" fmla="*/ 0 w 5909338"/>
              <a:gd name="connsiteY4" fmla="*/ 0 h 642380"/>
              <a:gd name="connsiteX0" fmla="*/ 0 w 5909338"/>
              <a:gd name="connsiteY0" fmla="*/ 0 h 642380"/>
              <a:gd name="connsiteX1" fmla="*/ 5909338 w 5909338"/>
              <a:gd name="connsiteY1" fmla="*/ 0 h 642380"/>
              <a:gd name="connsiteX2" fmla="*/ 5909338 w 5909338"/>
              <a:gd name="connsiteY2" fmla="*/ 637185 h 642380"/>
              <a:gd name="connsiteX3" fmla="*/ 0 w 5909338"/>
              <a:gd name="connsiteY3" fmla="*/ 642380 h 642380"/>
              <a:gd name="connsiteX4" fmla="*/ 0 w 5909338"/>
              <a:gd name="connsiteY4" fmla="*/ 0 h 642380"/>
              <a:gd name="connsiteX0" fmla="*/ 0 w 5909338"/>
              <a:gd name="connsiteY0" fmla="*/ 0 h 642381"/>
              <a:gd name="connsiteX1" fmla="*/ 5909338 w 5909338"/>
              <a:gd name="connsiteY1" fmla="*/ 0 h 642381"/>
              <a:gd name="connsiteX2" fmla="*/ 5831406 w 5909338"/>
              <a:gd name="connsiteY2" fmla="*/ 642381 h 642381"/>
              <a:gd name="connsiteX3" fmla="*/ 0 w 5909338"/>
              <a:gd name="connsiteY3" fmla="*/ 642380 h 642381"/>
              <a:gd name="connsiteX4" fmla="*/ 0 w 5909338"/>
              <a:gd name="connsiteY4" fmla="*/ 0 h 642381"/>
              <a:gd name="connsiteX0" fmla="*/ 0 w 5909338"/>
              <a:gd name="connsiteY0" fmla="*/ 0 h 652772"/>
              <a:gd name="connsiteX1" fmla="*/ 5909338 w 5909338"/>
              <a:gd name="connsiteY1" fmla="*/ 0 h 652772"/>
              <a:gd name="connsiteX2" fmla="*/ 5826211 w 5909338"/>
              <a:gd name="connsiteY2" fmla="*/ 652772 h 652772"/>
              <a:gd name="connsiteX3" fmla="*/ 0 w 5909338"/>
              <a:gd name="connsiteY3" fmla="*/ 642380 h 652772"/>
              <a:gd name="connsiteX4" fmla="*/ 0 w 5909338"/>
              <a:gd name="connsiteY4" fmla="*/ 0 h 6527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09338" h="652772">
                <a:moveTo>
                  <a:pt x="0" y="0"/>
                </a:moveTo>
                <a:lnTo>
                  <a:pt x="5909338" y="0"/>
                </a:lnTo>
                <a:lnTo>
                  <a:pt x="5826211" y="652772"/>
                </a:lnTo>
                <a:lnTo>
                  <a:pt x="0" y="642380"/>
                </a:lnTo>
                <a:lnTo>
                  <a:pt x="0" y="0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16524"/>
            <a:endParaRPr lang="en-US" sz="7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42" name="Rectangle 141">
            <a:extLst>
              <a:ext uri="{FF2B5EF4-FFF2-40B4-BE49-F238E27FC236}">
                <a16:creationId xmlns:a16="http://schemas.microsoft.com/office/drawing/2014/main" id="{5B6ECEE5-8B0A-BE49-88D6-380CCB5771D4}"/>
              </a:ext>
            </a:extLst>
          </p:cNvPr>
          <p:cNvSpPr/>
          <p:nvPr/>
        </p:nvSpPr>
        <p:spPr>
          <a:xfrm>
            <a:off x="4597996" y="3890086"/>
            <a:ext cx="2559171" cy="236119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16524"/>
            <a:endParaRPr lang="en-US" sz="700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43" name="Block Arc 142">
            <a:extLst>
              <a:ext uri="{FF2B5EF4-FFF2-40B4-BE49-F238E27FC236}">
                <a16:creationId xmlns:a16="http://schemas.microsoft.com/office/drawing/2014/main" id="{F9A4C65A-77AF-D444-B52E-87C937A7CC66}"/>
              </a:ext>
            </a:extLst>
          </p:cNvPr>
          <p:cNvSpPr/>
          <p:nvPr/>
        </p:nvSpPr>
        <p:spPr>
          <a:xfrm rot="5400000">
            <a:off x="6879605" y="2364186"/>
            <a:ext cx="1127299" cy="849227"/>
          </a:xfrm>
          <a:prstGeom prst="blockArc">
            <a:avLst>
              <a:gd name="adj1" fmla="val 10800000"/>
              <a:gd name="adj2" fmla="val 156513"/>
              <a:gd name="adj3" fmla="val 28217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16524"/>
            <a:endParaRPr lang="en-US" sz="7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14" name="Block Arc 213">
            <a:extLst>
              <a:ext uri="{FF2B5EF4-FFF2-40B4-BE49-F238E27FC236}">
                <a16:creationId xmlns:a16="http://schemas.microsoft.com/office/drawing/2014/main" id="{9BB00DD6-C4C4-7348-AD3E-28EAE4D8492B}"/>
              </a:ext>
            </a:extLst>
          </p:cNvPr>
          <p:cNvSpPr/>
          <p:nvPr/>
        </p:nvSpPr>
        <p:spPr>
          <a:xfrm rot="16200000" flipH="1">
            <a:off x="4151729" y="1423799"/>
            <a:ext cx="1093722" cy="875796"/>
          </a:xfrm>
          <a:prstGeom prst="blockArc">
            <a:avLst>
              <a:gd name="adj1" fmla="val 10800000"/>
              <a:gd name="adj2" fmla="val 1572"/>
              <a:gd name="adj3" fmla="val 27649"/>
            </a:avLst>
          </a:prstGeom>
          <a:solidFill>
            <a:schemeClr val="accent4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16524"/>
            <a:endParaRPr lang="en-US" sz="7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15" name="Rectangle 214">
            <a:extLst>
              <a:ext uri="{FF2B5EF4-FFF2-40B4-BE49-F238E27FC236}">
                <a16:creationId xmlns:a16="http://schemas.microsoft.com/office/drawing/2014/main" id="{19CB39D4-AD12-0B45-8E85-C9D1845FD3AE}"/>
              </a:ext>
            </a:extLst>
          </p:cNvPr>
          <p:cNvSpPr/>
          <p:nvPr/>
        </p:nvSpPr>
        <p:spPr>
          <a:xfrm>
            <a:off x="4707323" y="2250618"/>
            <a:ext cx="2834642" cy="19588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16524"/>
            <a:endParaRPr lang="en-US" sz="7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6B5CF508-9F97-7344-A588-8737134FC758}"/>
              </a:ext>
            </a:extLst>
          </p:cNvPr>
          <p:cNvSpPr/>
          <p:nvPr/>
        </p:nvSpPr>
        <p:spPr>
          <a:xfrm>
            <a:off x="4652272" y="1317446"/>
            <a:ext cx="2783277" cy="246959"/>
          </a:xfrm>
          <a:prstGeom prst="rect">
            <a:avLst/>
          </a:prstGeom>
          <a:solidFill>
            <a:schemeClr val="accent4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16524"/>
            <a:endParaRPr lang="en-US" sz="7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6" name="Triangle 45">
            <a:extLst>
              <a:ext uri="{FF2B5EF4-FFF2-40B4-BE49-F238E27FC236}">
                <a16:creationId xmlns:a16="http://schemas.microsoft.com/office/drawing/2014/main" id="{B85D31BE-9BE0-3341-86C3-0BFD563EAA1B}"/>
              </a:ext>
            </a:extLst>
          </p:cNvPr>
          <p:cNvSpPr/>
          <p:nvPr/>
        </p:nvSpPr>
        <p:spPr>
          <a:xfrm rot="16200000">
            <a:off x="7056149" y="211475"/>
            <a:ext cx="364831" cy="286121"/>
          </a:xfrm>
          <a:prstGeom prst="triangle">
            <a:avLst>
              <a:gd name="adj" fmla="val 45360"/>
            </a:avLst>
          </a:prstGeom>
          <a:solidFill>
            <a:schemeClr val="accent4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16524"/>
            <a:endParaRPr lang="en-US" sz="700" dirty="0">
              <a:solidFill>
                <a:srgbClr val="70AD47">
                  <a:lumMod val="75000"/>
                </a:srgbClr>
              </a:solidFill>
              <a:latin typeface="Calibri" panose="020F0502020204030204"/>
            </a:endParaRPr>
          </a:p>
        </p:txBody>
      </p:sp>
      <p:sp>
        <p:nvSpPr>
          <p:cNvPr id="574" name="Block Arc 573">
            <a:extLst>
              <a:ext uri="{FF2B5EF4-FFF2-40B4-BE49-F238E27FC236}">
                <a16:creationId xmlns:a16="http://schemas.microsoft.com/office/drawing/2014/main" id="{42DCC817-95A4-4F9E-B69E-5B3F826F1806}"/>
              </a:ext>
            </a:extLst>
          </p:cNvPr>
          <p:cNvSpPr/>
          <p:nvPr/>
        </p:nvSpPr>
        <p:spPr>
          <a:xfrm rot="5119315">
            <a:off x="6745119" y="471752"/>
            <a:ext cx="1318832" cy="834715"/>
          </a:xfrm>
          <a:prstGeom prst="blockArc">
            <a:avLst>
              <a:gd name="adj1" fmla="val 10799998"/>
              <a:gd name="adj2" fmla="val 156513"/>
              <a:gd name="adj3" fmla="val 28217"/>
            </a:avLst>
          </a:prstGeom>
          <a:solidFill>
            <a:schemeClr val="accent4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16524"/>
            <a:endParaRPr lang="en-US" sz="7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56" name="TextBox 155">
            <a:extLst>
              <a:ext uri="{FF2B5EF4-FFF2-40B4-BE49-F238E27FC236}">
                <a16:creationId xmlns:a16="http://schemas.microsoft.com/office/drawing/2014/main" id="{072D6B6F-C480-48A8-81BA-C93286A056C4}"/>
              </a:ext>
            </a:extLst>
          </p:cNvPr>
          <p:cNvSpPr txBox="1"/>
          <p:nvPr/>
        </p:nvSpPr>
        <p:spPr>
          <a:xfrm>
            <a:off x="8080161" y="1853360"/>
            <a:ext cx="497712" cy="1561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316524"/>
            <a:r>
              <a:rPr lang="en-US" sz="415" dirty="0">
                <a:solidFill>
                  <a:prstClr val="black"/>
                </a:solidFill>
                <a:latin typeface="Calibri" panose="020F0502020204030204"/>
              </a:rPr>
              <a:t>.</a:t>
            </a:r>
          </a:p>
        </p:txBody>
      </p:sp>
      <p:cxnSp>
        <p:nvCxnSpPr>
          <p:cNvPr id="174" name="Straight Connector 173">
            <a:extLst>
              <a:ext uri="{FF2B5EF4-FFF2-40B4-BE49-F238E27FC236}">
                <a16:creationId xmlns:a16="http://schemas.microsoft.com/office/drawing/2014/main" id="{206BE152-910A-2843-A2AB-7EEE1AB8E0D0}"/>
              </a:ext>
            </a:extLst>
          </p:cNvPr>
          <p:cNvCxnSpPr>
            <a:cxnSpLocks/>
          </p:cNvCxnSpPr>
          <p:nvPr/>
        </p:nvCxnSpPr>
        <p:spPr>
          <a:xfrm flipH="1">
            <a:off x="6923009" y="3074551"/>
            <a:ext cx="145101" cy="154900"/>
          </a:xfrm>
          <a:prstGeom prst="line">
            <a:avLst/>
          </a:prstGeom>
          <a:ln>
            <a:tailEnd type="oval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60" name="Straight Connector 159">
            <a:extLst>
              <a:ext uri="{FF2B5EF4-FFF2-40B4-BE49-F238E27FC236}">
                <a16:creationId xmlns:a16="http://schemas.microsoft.com/office/drawing/2014/main" id="{206BE152-910A-2843-A2AB-7EEE1AB8E0D0}"/>
              </a:ext>
            </a:extLst>
          </p:cNvPr>
          <p:cNvCxnSpPr>
            <a:cxnSpLocks/>
          </p:cNvCxnSpPr>
          <p:nvPr/>
        </p:nvCxnSpPr>
        <p:spPr>
          <a:xfrm>
            <a:off x="5065745" y="4630820"/>
            <a:ext cx="50431" cy="153771"/>
          </a:xfrm>
          <a:prstGeom prst="line">
            <a:avLst/>
          </a:prstGeom>
          <a:ln>
            <a:tailEnd type="oval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77" name="Straight Connector 176">
            <a:extLst>
              <a:ext uri="{FF2B5EF4-FFF2-40B4-BE49-F238E27FC236}">
                <a16:creationId xmlns:a16="http://schemas.microsoft.com/office/drawing/2014/main" id="{206BE152-910A-2843-A2AB-7EEE1AB8E0D0}"/>
              </a:ext>
            </a:extLst>
          </p:cNvPr>
          <p:cNvCxnSpPr>
            <a:cxnSpLocks/>
          </p:cNvCxnSpPr>
          <p:nvPr/>
        </p:nvCxnSpPr>
        <p:spPr>
          <a:xfrm flipH="1">
            <a:off x="6236552" y="3873414"/>
            <a:ext cx="455357" cy="123656"/>
          </a:xfrm>
          <a:prstGeom prst="line">
            <a:avLst/>
          </a:prstGeom>
          <a:ln>
            <a:tailEnd type="oval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95" name="TextBox 194">
            <a:extLst>
              <a:ext uri="{FF2B5EF4-FFF2-40B4-BE49-F238E27FC236}">
                <a16:creationId xmlns:a16="http://schemas.microsoft.com/office/drawing/2014/main" id="{072D6B6F-C480-48A8-81BA-C93286A056C4}"/>
              </a:ext>
            </a:extLst>
          </p:cNvPr>
          <p:cNvSpPr txBox="1"/>
          <p:nvPr/>
        </p:nvSpPr>
        <p:spPr>
          <a:xfrm>
            <a:off x="4124260" y="155641"/>
            <a:ext cx="3051343" cy="603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316524"/>
            <a:r>
              <a:rPr lang="en-US" sz="1662" b="1" dirty="0">
                <a:solidFill>
                  <a:prstClr val="black"/>
                </a:solidFill>
                <a:latin typeface="Cooper Black" panose="0208090404030B020404" pitchFamily="18" charset="0"/>
              </a:rPr>
              <a:t>Shenley Brook End School Psychology Curriculum</a:t>
            </a:r>
          </a:p>
        </p:txBody>
      </p:sp>
      <p:cxnSp>
        <p:nvCxnSpPr>
          <p:cNvPr id="276" name="Straight Connector 275">
            <a:extLst>
              <a:ext uri="{FF2B5EF4-FFF2-40B4-BE49-F238E27FC236}">
                <a16:creationId xmlns:a16="http://schemas.microsoft.com/office/drawing/2014/main" id="{206BE152-910A-2843-A2AB-7EEE1AB8E0D0}"/>
              </a:ext>
            </a:extLst>
          </p:cNvPr>
          <p:cNvCxnSpPr>
            <a:cxnSpLocks/>
          </p:cNvCxnSpPr>
          <p:nvPr/>
        </p:nvCxnSpPr>
        <p:spPr>
          <a:xfrm flipH="1">
            <a:off x="5611719" y="5405164"/>
            <a:ext cx="25036" cy="181796"/>
          </a:xfrm>
          <a:prstGeom prst="line">
            <a:avLst/>
          </a:prstGeom>
          <a:ln>
            <a:tailEnd type="oval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86" name="Straight Connector 185">
            <a:extLst>
              <a:ext uri="{FF2B5EF4-FFF2-40B4-BE49-F238E27FC236}">
                <a16:creationId xmlns:a16="http://schemas.microsoft.com/office/drawing/2014/main" id="{293D1240-0D8F-A04D-B8DB-D2B9A8F64681}"/>
              </a:ext>
            </a:extLst>
          </p:cNvPr>
          <p:cNvCxnSpPr>
            <a:cxnSpLocks/>
          </p:cNvCxnSpPr>
          <p:nvPr/>
        </p:nvCxnSpPr>
        <p:spPr>
          <a:xfrm>
            <a:off x="4029474" y="5103628"/>
            <a:ext cx="242743" cy="113635"/>
          </a:xfrm>
          <a:prstGeom prst="line">
            <a:avLst/>
          </a:prstGeom>
          <a:ln>
            <a:tailEnd type="oval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22" name="Straight Connector 321">
            <a:extLst>
              <a:ext uri="{FF2B5EF4-FFF2-40B4-BE49-F238E27FC236}">
                <a16:creationId xmlns:a16="http://schemas.microsoft.com/office/drawing/2014/main" id="{FE5FF15C-B3ED-AF46-A432-2EDBF565B953}"/>
              </a:ext>
            </a:extLst>
          </p:cNvPr>
          <p:cNvCxnSpPr>
            <a:cxnSpLocks/>
          </p:cNvCxnSpPr>
          <p:nvPr/>
        </p:nvCxnSpPr>
        <p:spPr>
          <a:xfrm>
            <a:off x="6269467" y="2812234"/>
            <a:ext cx="130681" cy="363363"/>
          </a:xfrm>
          <a:prstGeom prst="line">
            <a:avLst/>
          </a:prstGeom>
          <a:ln>
            <a:tailEnd type="oval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65" name="Straight Connector 364">
            <a:extLst>
              <a:ext uri="{FF2B5EF4-FFF2-40B4-BE49-F238E27FC236}">
                <a16:creationId xmlns:a16="http://schemas.microsoft.com/office/drawing/2014/main" id="{9C9737BB-A9A7-8441-82A1-718796BC27C7}"/>
              </a:ext>
            </a:extLst>
          </p:cNvPr>
          <p:cNvCxnSpPr>
            <a:cxnSpLocks/>
          </p:cNvCxnSpPr>
          <p:nvPr/>
        </p:nvCxnSpPr>
        <p:spPr>
          <a:xfrm flipV="1">
            <a:off x="5252919" y="2158844"/>
            <a:ext cx="6859" cy="175748"/>
          </a:xfrm>
          <a:prstGeom prst="line">
            <a:avLst/>
          </a:prstGeom>
          <a:ln>
            <a:tailEnd type="oval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26" name="Picture 25">
            <a:extLst>
              <a:ext uri="{FF2B5EF4-FFF2-40B4-BE49-F238E27FC236}">
                <a16:creationId xmlns:a16="http://schemas.microsoft.com/office/drawing/2014/main" id="{26A43FEF-6EFE-47D8-9260-2039512305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86474" y="96992"/>
            <a:ext cx="601077" cy="549015"/>
          </a:xfrm>
          <a:prstGeom prst="rect">
            <a:avLst/>
          </a:prstGeom>
        </p:spPr>
      </p:pic>
      <p:cxnSp>
        <p:nvCxnSpPr>
          <p:cNvPr id="295" name="Straight Connector 294">
            <a:extLst>
              <a:ext uri="{FF2B5EF4-FFF2-40B4-BE49-F238E27FC236}">
                <a16:creationId xmlns:a16="http://schemas.microsoft.com/office/drawing/2014/main" id="{14D7F809-721A-49A7-A656-0878DF86537E}"/>
              </a:ext>
            </a:extLst>
          </p:cNvPr>
          <p:cNvCxnSpPr>
            <a:cxnSpLocks/>
          </p:cNvCxnSpPr>
          <p:nvPr/>
        </p:nvCxnSpPr>
        <p:spPr>
          <a:xfrm flipH="1">
            <a:off x="7210623" y="4627998"/>
            <a:ext cx="410696" cy="217730"/>
          </a:xfrm>
          <a:prstGeom prst="line">
            <a:avLst/>
          </a:prstGeom>
          <a:ln>
            <a:tailEnd type="oval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97" name="Straight Connector 296">
            <a:extLst>
              <a:ext uri="{FF2B5EF4-FFF2-40B4-BE49-F238E27FC236}">
                <a16:creationId xmlns:a16="http://schemas.microsoft.com/office/drawing/2014/main" id="{D6F7C61F-4310-48F5-84F1-CEAB2BCEBCAA}"/>
              </a:ext>
            </a:extLst>
          </p:cNvPr>
          <p:cNvCxnSpPr>
            <a:cxnSpLocks/>
          </p:cNvCxnSpPr>
          <p:nvPr/>
        </p:nvCxnSpPr>
        <p:spPr>
          <a:xfrm flipV="1">
            <a:off x="4980603" y="5626249"/>
            <a:ext cx="145901" cy="150983"/>
          </a:xfrm>
          <a:prstGeom prst="line">
            <a:avLst/>
          </a:prstGeom>
          <a:ln>
            <a:tailEnd type="oval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48" name="Straight Connector 347">
            <a:extLst>
              <a:ext uri="{FF2B5EF4-FFF2-40B4-BE49-F238E27FC236}">
                <a16:creationId xmlns:a16="http://schemas.microsoft.com/office/drawing/2014/main" id="{97F7CA7E-B97B-48DA-9779-0837BC4A77D2}"/>
              </a:ext>
            </a:extLst>
          </p:cNvPr>
          <p:cNvCxnSpPr>
            <a:cxnSpLocks/>
          </p:cNvCxnSpPr>
          <p:nvPr/>
        </p:nvCxnSpPr>
        <p:spPr>
          <a:xfrm flipH="1" flipV="1">
            <a:off x="6391049" y="5589537"/>
            <a:ext cx="278997" cy="183519"/>
          </a:xfrm>
          <a:prstGeom prst="line">
            <a:avLst/>
          </a:prstGeom>
          <a:ln>
            <a:tailEnd type="oval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68" name="Straight Connector 367">
            <a:extLst>
              <a:ext uri="{FF2B5EF4-FFF2-40B4-BE49-F238E27FC236}">
                <a16:creationId xmlns:a16="http://schemas.microsoft.com/office/drawing/2014/main" id="{3DDB1062-1306-4BBC-9DA1-B752EF4DD104}"/>
              </a:ext>
            </a:extLst>
          </p:cNvPr>
          <p:cNvCxnSpPr>
            <a:cxnSpLocks/>
          </p:cNvCxnSpPr>
          <p:nvPr/>
        </p:nvCxnSpPr>
        <p:spPr>
          <a:xfrm>
            <a:off x="5602304" y="1163284"/>
            <a:ext cx="0" cy="156959"/>
          </a:xfrm>
          <a:prstGeom prst="line">
            <a:avLst/>
          </a:prstGeom>
          <a:ln>
            <a:tailEnd type="oval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3C00A558-6619-4B67-AE5C-7C9E5A9A95F7}"/>
              </a:ext>
            </a:extLst>
          </p:cNvPr>
          <p:cNvSpPr txBox="1"/>
          <p:nvPr/>
        </p:nvSpPr>
        <p:spPr>
          <a:xfrm>
            <a:off x="5862260" y="4613909"/>
            <a:ext cx="7028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16524"/>
            <a:r>
              <a:rPr lang="en-GB" sz="2000" b="1" dirty="0">
                <a:solidFill>
                  <a:srgbClr val="00B0F0"/>
                </a:solidFill>
                <a:latin typeface="Calibri" panose="020F0502020204030204"/>
              </a:rPr>
              <a:t>Y10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C068A7AD-4E8D-4043-9C89-68F92E07EFC9}"/>
              </a:ext>
            </a:extLst>
          </p:cNvPr>
          <p:cNvSpPr txBox="1"/>
          <p:nvPr/>
        </p:nvSpPr>
        <p:spPr>
          <a:xfrm>
            <a:off x="7284401" y="5366820"/>
            <a:ext cx="7028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16524"/>
            <a:r>
              <a:rPr lang="en-GB" sz="2000" b="1" dirty="0">
                <a:solidFill>
                  <a:srgbClr val="00B0F0"/>
                </a:solidFill>
                <a:latin typeface="Calibri" panose="020F0502020204030204"/>
              </a:rPr>
              <a:t>Y9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8060374E-C014-484B-B5E0-335FD8F71C44}"/>
              </a:ext>
            </a:extLst>
          </p:cNvPr>
          <p:cNvSpPr txBox="1"/>
          <p:nvPr/>
        </p:nvSpPr>
        <p:spPr>
          <a:xfrm>
            <a:off x="4739557" y="2144617"/>
            <a:ext cx="7028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16524"/>
            <a:r>
              <a:rPr lang="en-GB" sz="2000" b="1" dirty="0">
                <a:solidFill>
                  <a:srgbClr val="00B0F0"/>
                </a:solidFill>
                <a:latin typeface="Calibri" panose="020F0502020204030204"/>
              </a:rPr>
              <a:t>Y13</a:t>
            </a:r>
          </a:p>
        </p:txBody>
      </p:sp>
      <p:sp>
        <p:nvSpPr>
          <p:cNvPr id="93" name="Block Arc 92">
            <a:extLst>
              <a:ext uri="{FF2B5EF4-FFF2-40B4-BE49-F238E27FC236}">
                <a16:creationId xmlns:a16="http://schemas.microsoft.com/office/drawing/2014/main" id="{8DF6476F-D70B-48E7-82E3-38F142B457B8}"/>
              </a:ext>
            </a:extLst>
          </p:cNvPr>
          <p:cNvSpPr/>
          <p:nvPr/>
        </p:nvSpPr>
        <p:spPr>
          <a:xfrm rot="16200000">
            <a:off x="4085956" y="3148716"/>
            <a:ext cx="1031073" cy="866683"/>
          </a:xfrm>
          <a:prstGeom prst="blockArc">
            <a:avLst>
              <a:gd name="adj1" fmla="val 10532807"/>
              <a:gd name="adj2" fmla="val 263439"/>
              <a:gd name="adj3" fmla="val 28511"/>
            </a:avLst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16524"/>
            <a:endParaRPr lang="en-US" sz="7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1B61346C-6B18-4F7C-BD44-18525A6BFC35}"/>
              </a:ext>
            </a:extLst>
          </p:cNvPr>
          <p:cNvSpPr/>
          <p:nvPr/>
        </p:nvSpPr>
        <p:spPr>
          <a:xfrm>
            <a:off x="4560264" y="3069042"/>
            <a:ext cx="824737" cy="221056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16524"/>
            <a:endParaRPr lang="en-US" sz="7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FAC78D15-29A4-405F-B02E-1BA6BAE27A85}"/>
              </a:ext>
            </a:extLst>
          </p:cNvPr>
          <p:cNvSpPr txBox="1"/>
          <p:nvPr/>
        </p:nvSpPr>
        <p:spPr>
          <a:xfrm>
            <a:off x="5115411" y="3021289"/>
            <a:ext cx="7028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16524"/>
            <a:r>
              <a:rPr lang="en-GB" sz="2000" b="1" dirty="0">
                <a:solidFill>
                  <a:srgbClr val="00B0F0"/>
                </a:solidFill>
                <a:latin typeface="Calibri" panose="020F0502020204030204"/>
              </a:rPr>
              <a:t>Y12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40FFAAA8-6110-401D-ADF1-6DC5C388B3F9}"/>
              </a:ext>
            </a:extLst>
          </p:cNvPr>
          <p:cNvSpPr txBox="1"/>
          <p:nvPr/>
        </p:nvSpPr>
        <p:spPr>
          <a:xfrm>
            <a:off x="6064629" y="5739809"/>
            <a:ext cx="1579400" cy="3939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GB" sz="49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Key Attitude: Curiosity and Creativity</a:t>
            </a:r>
            <a:endParaRPr lang="en-GB" sz="49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GB" sz="49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Key Knowledge</a:t>
            </a:r>
            <a:r>
              <a:rPr lang="en-GB" sz="49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Approaches/Debates</a:t>
            </a:r>
            <a:r>
              <a:rPr lang="en-GB" sz="490" i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Big Ideas</a:t>
            </a:r>
            <a:r>
              <a:rPr lang="en-GB" sz="49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  <a:r>
              <a:rPr lang="en-GB" sz="49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r>
              <a:rPr lang="en-GB" sz="49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Key Skills: </a:t>
            </a:r>
            <a:r>
              <a:rPr lang="en-GB" sz="49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Independence and Expression</a:t>
            </a:r>
          </a:p>
          <a:p>
            <a:endParaRPr lang="en-GB" sz="49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B8991471-6D7E-4CB3-B331-E3BFC261ABBF}"/>
              </a:ext>
            </a:extLst>
          </p:cNvPr>
          <p:cNvSpPr txBox="1"/>
          <p:nvPr/>
        </p:nvSpPr>
        <p:spPr>
          <a:xfrm>
            <a:off x="4238458" y="5781130"/>
            <a:ext cx="1908481" cy="3939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GB" sz="49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Key Attitude: Curiosity and Creativity</a:t>
            </a:r>
            <a:endParaRPr lang="en-GB" sz="49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GB" sz="49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Key Knowledge</a:t>
            </a:r>
            <a:r>
              <a:rPr lang="en-GB" sz="49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en-GB" sz="490" i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Criminal Unit</a:t>
            </a:r>
            <a:r>
              <a:rPr lang="en-GB" sz="49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  <a:r>
              <a:rPr lang="en-GB" sz="49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r>
              <a:rPr lang="en-GB" sz="49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Key Skills: </a:t>
            </a:r>
            <a:r>
              <a:rPr lang="en-GB" sz="49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Independence and Expression</a:t>
            </a:r>
          </a:p>
          <a:p>
            <a:r>
              <a:rPr lang="en-GB" sz="49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Career Link: Forensic Psychologist</a:t>
            </a:r>
            <a:endParaRPr lang="en-GB" sz="49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C4A3638B-152E-4D65-91C5-E8D551358B3D}"/>
              </a:ext>
            </a:extLst>
          </p:cNvPr>
          <p:cNvSpPr txBox="1"/>
          <p:nvPr/>
        </p:nvSpPr>
        <p:spPr>
          <a:xfrm>
            <a:off x="3069053" y="4689848"/>
            <a:ext cx="956584" cy="6955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GB" sz="49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Key Attitude:</a:t>
            </a:r>
            <a:r>
              <a:rPr lang="en-GB" sz="49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Consistency &amp; Commitment</a:t>
            </a:r>
            <a:endParaRPr lang="en-GB" sz="49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GB" sz="49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Key Knowledge:</a:t>
            </a:r>
            <a:r>
              <a:rPr lang="en-GB" sz="49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490" i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Development unit</a:t>
            </a:r>
            <a:r>
              <a:rPr lang="en-GB" sz="49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  <a:r>
              <a:rPr lang="en-GB" sz="49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r>
              <a:rPr lang="en-GB" sz="49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Key Skills: </a:t>
            </a:r>
            <a:r>
              <a:rPr lang="en-GB" sz="49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Solving problems &amp; Literacy</a:t>
            </a:r>
          </a:p>
          <a:p>
            <a:r>
              <a:rPr lang="en-GB" sz="49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Career Link: Cognitive Psychologist</a:t>
            </a:r>
            <a:endParaRPr lang="en-GB" sz="490" dirty="0"/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F4CF4046-3C79-4E44-BB2E-858F1055B68A}"/>
              </a:ext>
            </a:extLst>
          </p:cNvPr>
          <p:cNvSpPr txBox="1"/>
          <p:nvPr/>
        </p:nvSpPr>
        <p:spPr>
          <a:xfrm>
            <a:off x="5587237" y="5094533"/>
            <a:ext cx="1335772" cy="3939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GB" sz="49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Key Attitude:</a:t>
            </a:r>
            <a:r>
              <a:rPr lang="en-GB" sz="49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Cooperation &amp; Commitment</a:t>
            </a:r>
            <a:endParaRPr lang="en-GB" sz="49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GB" sz="49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Key Knowledge:</a:t>
            </a:r>
            <a:r>
              <a:rPr lang="en-GB" sz="49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490" i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Psychological Problems Unit;</a:t>
            </a:r>
            <a:endParaRPr lang="en-GB" sz="49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GB" sz="49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Key Skills:</a:t>
            </a:r>
            <a:r>
              <a:rPr lang="en-GB" sz="49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Teamwork &amp; Independence</a:t>
            </a:r>
          </a:p>
          <a:p>
            <a:r>
              <a:rPr lang="en-GB" sz="49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Career Link: Clinical Psychologist</a:t>
            </a:r>
            <a:endParaRPr lang="en-GB" sz="49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395E3034-F492-40EA-B690-45C83B50D459}"/>
              </a:ext>
            </a:extLst>
          </p:cNvPr>
          <p:cNvSpPr txBox="1"/>
          <p:nvPr/>
        </p:nvSpPr>
        <p:spPr>
          <a:xfrm>
            <a:off x="3949027" y="4295360"/>
            <a:ext cx="2094884" cy="3185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GB" sz="49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Key Attitude: Commitment &amp; Curiosity</a:t>
            </a:r>
            <a:endParaRPr lang="en-GB" sz="49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GB" sz="49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Key Knowledge:</a:t>
            </a:r>
            <a:r>
              <a:rPr lang="en-GB" sz="49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490" i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Research Methods</a:t>
            </a:r>
            <a:r>
              <a:rPr lang="en-GB" sz="49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490" i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Unit; </a:t>
            </a:r>
          </a:p>
          <a:p>
            <a:r>
              <a:rPr lang="en-GB" sz="49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Key Skills:</a:t>
            </a:r>
            <a:r>
              <a:rPr lang="en-GB" sz="49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Numeracy &amp; Solving Problems </a:t>
            </a:r>
            <a:r>
              <a:rPr lang="en-GB" sz="49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Career Link: Research Assistant</a:t>
            </a:r>
            <a:endParaRPr lang="en-GB" sz="49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B4EA29DA-F74B-4243-85B5-A3AFCAF3F9CE}"/>
              </a:ext>
            </a:extLst>
          </p:cNvPr>
          <p:cNvSpPr txBox="1"/>
          <p:nvPr/>
        </p:nvSpPr>
        <p:spPr>
          <a:xfrm>
            <a:off x="7549127" y="4377277"/>
            <a:ext cx="1254773" cy="3939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49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Key Attitude: Curiosity &amp; Cooperation</a:t>
            </a:r>
            <a:endParaRPr lang="en-GB" sz="49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GB" sz="49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Key Knowledge</a:t>
            </a:r>
            <a:r>
              <a:rPr lang="en-GB" sz="49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en-GB" sz="490" i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Social Influence Unit</a:t>
            </a:r>
          </a:p>
          <a:p>
            <a:r>
              <a:rPr lang="en-GB" sz="49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Key Skills: </a:t>
            </a:r>
            <a:r>
              <a:rPr lang="en-GB" sz="49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Independence &amp; Teamwork</a:t>
            </a:r>
          </a:p>
          <a:p>
            <a:r>
              <a:rPr lang="en-GB" sz="49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Career Link: Addictions Psychologist</a:t>
            </a:r>
            <a:endParaRPr lang="en-GB" sz="49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1EC26F75-D53A-4568-AED5-30CE416096EE}"/>
              </a:ext>
            </a:extLst>
          </p:cNvPr>
          <p:cNvSpPr txBox="1"/>
          <p:nvPr/>
        </p:nvSpPr>
        <p:spPr>
          <a:xfrm>
            <a:off x="5562948" y="4143968"/>
            <a:ext cx="1656354" cy="5955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49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Key Attitude: Commitment &amp; Creativity</a:t>
            </a:r>
            <a:endParaRPr lang="en-GB" sz="49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GB" sz="49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Key Knowledge:</a:t>
            </a:r>
            <a:r>
              <a:rPr lang="en-GB" sz="49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490" i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Memory unit</a:t>
            </a:r>
            <a:r>
              <a:rPr lang="en-GB" sz="49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  <a:r>
              <a:rPr lang="en-GB" sz="49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r>
              <a:rPr lang="en-GB" sz="49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Key Skills: </a:t>
            </a:r>
            <a:r>
              <a:rPr lang="en-GB" sz="49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Solving problems &amp; Literacy  </a:t>
            </a:r>
            <a:r>
              <a:rPr lang="en-GB" sz="49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Career Link: Neuropsychologist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786DE2CD-E851-40A6-97D2-0024B8615413}"/>
              </a:ext>
            </a:extLst>
          </p:cNvPr>
          <p:cNvSpPr txBox="1"/>
          <p:nvPr/>
        </p:nvSpPr>
        <p:spPr>
          <a:xfrm>
            <a:off x="5013201" y="3408457"/>
            <a:ext cx="1396915" cy="4693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49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Key Attitude: Consistency &amp; Curiosity</a:t>
            </a:r>
            <a:endParaRPr lang="en-GB" sz="49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GB" sz="49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Key Knowledge:</a:t>
            </a:r>
            <a:r>
              <a:rPr lang="en-GB" sz="49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490" i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Sleep and Dreaming</a:t>
            </a:r>
            <a:r>
              <a:rPr lang="en-GB" sz="49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490" i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Unit; </a:t>
            </a:r>
          </a:p>
          <a:p>
            <a:r>
              <a:rPr lang="en-GB" sz="49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Key Skills:</a:t>
            </a:r>
            <a:r>
              <a:rPr lang="en-GB" sz="49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Teamwork &amp; Expression</a:t>
            </a:r>
          </a:p>
          <a:p>
            <a:r>
              <a:rPr lang="en-GB" sz="49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Career  Link: Mental Health Counsellor</a:t>
            </a:r>
            <a:endParaRPr lang="en-GB" sz="49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sz="49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72A3D6B8-BB58-44F8-8B4E-FA0AF2DA1AF5}"/>
              </a:ext>
            </a:extLst>
          </p:cNvPr>
          <p:cNvSpPr txBox="1"/>
          <p:nvPr/>
        </p:nvSpPr>
        <p:spPr>
          <a:xfrm>
            <a:off x="6584943" y="3452048"/>
            <a:ext cx="1849507" cy="5447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49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Key Attitude:  Cooperation &amp; </a:t>
            </a:r>
            <a:r>
              <a:rPr lang="en-GB" sz="49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Commitement</a:t>
            </a:r>
            <a:endParaRPr lang="en-GB" sz="49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GB" sz="49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Key Knowledge:</a:t>
            </a:r>
            <a:r>
              <a:rPr lang="en-GB" sz="49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490" i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Research Methods</a:t>
            </a:r>
            <a:r>
              <a:rPr lang="en-GB" sz="49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490" i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Unit; </a:t>
            </a:r>
            <a:r>
              <a:rPr lang="en-GB" sz="49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Planning research, Ethics, Doing Research, Statistics.</a:t>
            </a:r>
          </a:p>
          <a:p>
            <a:r>
              <a:rPr lang="en-GB" sz="49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Key Skills:</a:t>
            </a:r>
            <a:r>
              <a:rPr lang="en-GB" sz="49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Numeracy &amp; Enquiry</a:t>
            </a:r>
          </a:p>
          <a:p>
            <a:r>
              <a:rPr lang="en-GB" sz="49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Career Link: Forensic Science Technician</a:t>
            </a:r>
            <a:endParaRPr lang="en-GB" sz="49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sz="49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4C4F6EAD-56B9-446B-B374-0ABB7DC0C07A}"/>
              </a:ext>
            </a:extLst>
          </p:cNvPr>
          <p:cNvSpPr txBox="1"/>
          <p:nvPr/>
        </p:nvSpPr>
        <p:spPr>
          <a:xfrm>
            <a:off x="4255490" y="3660044"/>
            <a:ext cx="7028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16524"/>
            <a:r>
              <a:rPr lang="en-GB" sz="2000" b="1" dirty="0">
                <a:solidFill>
                  <a:srgbClr val="00B0F0"/>
                </a:solidFill>
                <a:latin typeface="Calibri" panose="020F0502020204030204"/>
              </a:rPr>
              <a:t>Y11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73A0F206-F77D-49FC-A9EB-DCE01DB979AD}"/>
              </a:ext>
            </a:extLst>
          </p:cNvPr>
          <p:cNvSpPr txBox="1"/>
          <p:nvPr/>
        </p:nvSpPr>
        <p:spPr>
          <a:xfrm>
            <a:off x="3065982" y="3153104"/>
            <a:ext cx="1172476" cy="3939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49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Key Attitudes: Curiosity &amp; Creativity</a:t>
            </a:r>
            <a:endParaRPr lang="en-GB" sz="49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GB" sz="49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Key Knowledge</a:t>
            </a:r>
            <a:r>
              <a:rPr lang="en-GB" sz="49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en-GB" sz="490" i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Paper 2 Revision </a:t>
            </a:r>
            <a:r>
              <a:rPr lang="en-GB" sz="49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r>
              <a:rPr lang="en-GB" sz="49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Key Skills: </a:t>
            </a:r>
            <a:r>
              <a:rPr lang="en-GB" sz="49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Independence &amp; Literacy</a:t>
            </a:r>
          </a:p>
          <a:p>
            <a:endParaRPr lang="en-GB" sz="49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95" name="Straight Connector 94">
            <a:extLst>
              <a:ext uri="{FF2B5EF4-FFF2-40B4-BE49-F238E27FC236}">
                <a16:creationId xmlns:a16="http://schemas.microsoft.com/office/drawing/2014/main" id="{682511FC-5DC1-4388-91FC-8FF11CD720D8}"/>
              </a:ext>
            </a:extLst>
          </p:cNvPr>
          <p:cNvCxnSpPr>
            <a:cxnSpLocks/>
          </p:cNvCxnSpPr>
          <p:nvPr/>
        </p:nvCxnSpPr>
        <p:spPr>
          <a:xfrm>
            <a:off x="4233856" y="3100406"/>
            <a:ext cx="50431" cy="153771"/>
          </a:xfrm>
          <a:prstGeom prst="line">
            <a:avLst/>
          </a:prstGeom>
          <a:ln>
            <a:tailEnd type="oval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7" name="Straight Connector 96">
            <a:extLst>
              <a:ext uri="{FF2B5EF4-FFF2-40B4-BE49-F238E27FC236}">
                <a16:creationId xmlns:a16="http://schemas.microsoft.com/office/drawing/2014/main" id="{BE8CA908-3943-4F43-A701-44B90F5F4575}"/>
              </a:ext>
            </a:extLst>
          </p:cNvPr>
          <p:cNvCxnSpPr>
            <a:cxnSpLocks/>
          </p:cNvCxnSpPr>
          <p:nvPr/>
        </p:nvCxnSpPr>
        <p:spPr>
          <a:xfrm flipV="1">
            <a:off x="6772455" y="4266147"/>
            <a:ext cx="671895" cy="88581"/>
          </a:xfrm>
          <a:prstGeom prst="line">
            <a:avLst/>
          </a:prstGeom>
          <a:ln>
            <a:tailEnd type="oval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8" name="Straight Connector 97">
            <a:extLst>
              <a:ext uri="{FF2B5EF4-FFF2-40B4-BE49-F238E27FC236}">
                <a16:creationId xmlns:a16="http://schemas.microsoft.com/office/drawing/2014/main" id="{1A89D411-E29C-4D56-A581-44B771D2A95F}"/>
              </a:ext>
            </a:extLst>
          </p:cNvPr>
          <p:cNvCxnSpPr>
            <a:cxnSpLocks/>
          </p:cNvCxnSpPr>
          <p:nvPr/>
        </p:nvCxnSpPr>
        <p:spPr>
          <a:xfrm>
            <a:off x="5489164" y="3837882"/>
            <a:ext cx="42331" cy="135812"/>
          </a:xfrm>
          <a:prstGeom prst="line">
            <a:avLst/>
          </a:prstGeom>
          <a:ln>
            <a:tailEnd type="oval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99" name="TextBox 98">
            <a:extLst>
              <a:ext uri="{FF2B5EF4-FFF2-40B4-BE49-F238E27FC236}">
                <a16:creationId xmlns:a16="http://schemas.microsoft.com/office/drawing/2014/main" id="{ACE4EE83-96D9-4C30-A703-D721F9DF5CB2}"/>
              </a:ext>
            </a:extLst>
          </p:cNvPr>
          <p:cNvSpPr txBox="1"/>
          <p:nvPr/>
        </p:nvSpPr>
        <p:spPr>
          <a:xfrm>
            <a:off x="5784008" y="2504829"/>
            <a:ext cx="1456379" cy="3185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49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Key Knowledge:</a:t>
            </a:r>
            <a:r>
              <a:rPr lang="en-GB" sz="49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490" i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Social Influence unit;</a:t>
            </a:r>
            <a:r>
              <a:rPr lang="en-GB" sz="49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r>
              <a:rPr lang="en-GB" sz="49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Key Skills: </a:t>
            </a:r>
            <a:r>
              <a:rPr lang="en-GB" sz="49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Exam technique and Teamwork</a:t>
            </a:r>
          </a:p>
          <a:p>
            <a:r>
              <a:rPr lang="en-GB" sz="49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Career Link</a:t>
            </a:r>
            <a:r>
              <a:rPr lang="en-GB" sz="49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: Sports Psychologist</a:t>
            </a:r>
            <a:endParaRPr lang="en-GB" sz="490" dirty="0"/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6220C533-B472-45D6-9571-219E1B4F0BE4}"/>
              </a:ext>
            </a:extLst>
          </p:cNvPr>
          <p:cNvSpPr txBox="1"/>
          <p:nvPr/>
        </p:nvSpPr>
        <p:spPr>
          <a:xfrm>
            <a:off x="7764482" y="3216582"/>
            <a:ext cx="1268885" cy="3185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49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Key Knowledge: </a:t>
            </a:r>
            <a:r>
              <a:rPr lang="en-GB" sz="490" i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Approaches unit</a:t>
            </a:r>
            <a:r>
              <a:rPr lang="en-GB" sz="49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  <a:r>
              <a:rPr lang="en-GB" sz="49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r>
              <a:rPr lang="en-GB" sz="49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Key Skills: </a:t>
            </a:r>
            <a:r>
              <a:rPr lang="en-GB" sz="49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Exam technique and enquiry</a:t>
            </a:r>
          </a:p>
          <a:p>
            <a:r>
              <a:rPr lang="en-GB" sz="49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Career Link: Behavioural Analyst</a:t>
            </a:r>
            <a:r>
              <a:rPr lang="en-GB" sz="49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GB" sz="490" dirty="0"/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29E33523-40E0-43B6-B99D-9F7FDDB98D4F}"/>
              </a:ext>
            </a:extLst>
          </p:cNvPr>
          <p:cNvSpPr txBox="1"/>
          <p:nvPr/>
        </p:nvSpPr>
        <p:spPr>
          <a:xfrm>
            <a:off x="7894347" y="2804948"/>
            <a:ext cx="1120026" cy="4693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49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Key Knowledge: </a:t>
            </a:r>
            <a:r>
              <a:rPr lang="en-GB" sz="490" i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Memory unit;</a:t>
            </a:r>
            <a:r>
              <a:rPr lang="en-GB" sz="49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r>
              <a:rPr lang="en-GB" sz="49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Key Skills:</a:t>
            </a:r>
            <a:r>
              <a:rPr lang="en-GB" sz="490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+mn-ea"/>
                <a:cs typeface="+mn-cs"/>
              </a:rPr>
              <a:t> Exam technique and problem solving    </a:t>
            </a:r>
          </a:p>
          <a:p>
            <a:r>
              <a:rPr lang="en-GB" sz="490" dirty="0">
                <a:solidFill>
                  <a:srgbClr val="000000"/>
                </a:solidFill>
                <a:latin typeface="Calibri" panose="020F0502020204030204" pitchFamily="34" charset="0"/>
              </a:rPr>
              <a:t>Career Link: Psychiatric Mental Health Nurse</a:t>
            </a:r>
            <a:endParaRPr lang="en-GB" sz="49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56CF7697-78E4-4E04-9EC0-CD3FDF59C8AD}"/>
              </a:ext>
            </a:extLst>
          </p:cNvPr>
          <p:cNvSpPr txBox="1"/>
          <p:nvPr/>
        </p:nvSpPr>
        <p:spPr>
          <a:xfrm>
            <a:off x="6555238" y="2780924"/>
            <a:ext cx="1185856" cy="3185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49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Key Knowledge: </a:t>
            </a:r>
            <a:r>
              <a:rPr lang="en-GB" sz="490" i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Biopsychology unit</a:t>
            </a:r>
            <a:r>
              <a:rPr lang="en-GB" sz="49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  <a:r>
              <a:rPr lang="en-GB" sz="49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Key Skills: </a:t>
            </a:r>
            <a:r>
              <a:rPr lang="en-GB" sz="49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Independence</a:t>
            </a:r>
          </a:p>
          <a:p>
            <a:r>
              <a:rPr lang="en-GB" sz="49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Career Link</a:t>
            </a:r>
            <a:endParaRPr lang="en-GB" sz="49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DB8E1C5D-A4D5-4C9F-BAC6-F830689B9685}"/>
              </a:ext>
            </a:extLst>
          </p:cNvPr>
          <p:cNvSpPr txBox="1"/>
          <p:nvPr/>
        </p:nvSpPr>
        <p:spPr>
          <a:xfrm>
            <a:off x="7583000" y="1872719"/>
            <a:ext cx="1254772" cy="3939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GB" sz="49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Key Knowledge: </a:t>
            </a:r>
            <a:r>
              <a:rPr lang="en-GB" sz="490" i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Attachment unit; </a:t>
            </a:r>
            <a:endParaRPr lang="en-GB" sz="49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GB" sz="49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Key Skills: </a:t>
            </a:r>
            <a:r>
              <a:rPr lang="en-GB" sz="49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Literacy</a:t>
            </a:r>
          </a:p>
          <a:p>
            <a:r>
              <a:rPr lang="en-GB" sz="49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Career Link: Child Protection Specialist</a:t>
            </a:r>
            <a:endParaRPr lang="en-GB" sz="49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sz="49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FC852995-4EA7-42DF-882A-3EFF9CCCBCD4}"/>
              </a:ext>
            </a:extLst>
          </p:cNvPr>
          <p:cNvCxnSpPr>
            <a:cxnSpLocks/>
          </p:cNvCxnSpPr>
          <p:nvPr/>
        </p:nvCxnSpPr>
        <p:spPr>
          <a:xfrm flipH="1" flipV="1">
            <a:off x="7745569" y="3026376"/>
            <a:ext cx="55025" cy="271149"/>
          </a:xfrm>
          <a:prstGeom prst="line">
            <a:avLst/>
          </a:prstGeom>
          <a:ln>
            <a:tailEnd type="oval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546104F0-9459-426F-96F8-7D24CF41DEB4}"/>
              </a:ext>
            </a:extLst>
          </p:cNvPr>
          <p:cNvCxnSpPr>
            <a:cxnSpLocks/>
          </p:cNvCxnSpPr>
          <p:nvPr/>
        </p:nvCxnSpPr>
        <p:spPr>
          <a:xfrm flipH="1" flipV="1">
            <a:off x="7698363" y="2806707"/>
            <a:ext cx="254336" cy="266981"/>
          </a:xfrm>
          <a:prstGeom prst="line">
            <a:avLst/>
          </a:prstGeom>
          <a:ln>
            <a:tailEnd type="oval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4" name="Straight Connector 73">
            <a:extLst>
              <a:ext uri="{FF2B5EF4-FFF2-40B4-BE49-F238E27FC236}">
                <a16:creationId xmlns:a16="http://schemas.microsoft.com/office/drawing/2014/main" id="{D281C7D0-861B-4DD8-A9D9-B1FEAC390273}"/>
              </a:ext>
            </a:extLst>
          </p:cNvPr>
          <p:cNvCxnSpPr>
            <a:cxnSpLocks/>
          </p:cNvCxnSpPr>
          <p:nvPr/>
        </p:nvCxnSpPr>
        <p:spPr>
          <a:xfrm flipH="1">
            <a:off x="7454825" y="2205706"/>
            <a:ext cx="309657" cy="130796"/>
          </a:xfrm>
          <a:prstGeom prst="line">
            <a:avLst/>
          </a:prstGeom>
          <a:ln>
            <a:tailEnd type="oval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76" name="TextBox 75">
            <a:extLst>
              <a:ext uri="{FF2B5EF4-FFF2-40B4-BE49-F238E27FC236}">
                <a16:creationId xmlns:a16="http://schemas.microsoft.com/office/drawing/2014/main" id="{96E5878D-1CEE-48BD-8468-30D25DF98DBE}"/>
              </a:ext>
            </a:extLst>
          </p:cNvPr>
          <p:cNvSpPr txBox="1"/>
          <p:nvPr/>
        </p:nvSpPr>
        <p:spPr>
          <a:xfrm>
            <a:off x="6468329" y="1837950"/>
            <a:ext cx="1486285" cy="3185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49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Key Knowledge: </a:t>
            </a:r>
            <a:r>
              <a:rPr lang="en-GB" sz="490" i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Psychopathology</a:t>
            </a:r>
            <a:r>
              <a:rPr lang="en-GB" sz="490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Unit</a:t>
            </a:r>
            <a:r>
              <a:rPr lang="en-GB" sz="49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r>
              <a:rPr lang="en-GB" sz="49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Key Skills: </a:t>
            </a:r>
            <a:r>
              <a:rPr lang="en-GB" sz="49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Expression </a:t>
            </a:r>
          </a:p>
          <a:p>
            <a:r>
              <a:rPr lang="en-GB" sz="490" dirty="0">
                <a:latin typeface="Calibri" panose="020F0502020204030204" pitchFamily="34" charset="0"/>
                <a:cs typeface="Times New Roman" panose="02020603050405020304" pitchFamily="18" charset="0"/>
              </a:rPr>
              <a:t>Career Link: Psychology Professor</a:t>
            </a:r>
            <a:endParaRPr lang="en-GB" sz="490" dirty="0"/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34A03099-1D44-4697-8FB8-D849CB53E9A8}"/>
              </a:ext>
            </a:extLst>
          </p:cNvPr>
          <p:cNvSpPr txBox="1"/>
          <p:nvPr/>
        </p:nvSpPr>
        <p:spPr>
          <a:xfrm>
            <a:off x="3075340" y="3477679"/>
            <a:ext cx="1172476" cy="3939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49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Key Attitudes: Curiosity &amp; Creativity</a:t>
            </a:r>
            <a:endParaRPr lang="en-GB" sz="49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GB" sz="49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Key Knowledge</a:t>
            </a:r>
            <a:r>
              <a:rPr lang="en-GB" sz="49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en-GB" sz="490" i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Paper 1 Revision </a:t>
            </a:r>
            <a:r>
              <a:rPr lang="en-GB" sz="49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  <a:r>
              <a:rPr lang="en-GB" sz="49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r>
              <a:rPr lang="en-GB" sz="49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Key Skills: </a:t>
            </a:r>
            <a:r>
              <a:rPr lang="en-GB" sz="49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Independence &amp; Literacy</a:t>
            </a:r>
          </a:p>
          <a:p>
            <a:endParaRPr lang="en-GB" sz="49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A5EEAEE1-A344-44D1-9A78-5F5DCB1ABA7B}"/>
              </a:ext>
            </a:extLst>
          </p:cNvPr>
          <p:cNvCxnSpPr>
            <a:cxnSpLocks/>
          </p:cNvCxnSpPr>
          <p:nvPr/>
        </p:nvCxnSpPr>
        <p:spPr>
          <a:xfrm flipV="1">
            <a:off x="4051310" y="3754805"/>
            <a:ext cx="145901" cy="150983"/>
          </a:xfrm>
          <a:prstGeom prst="line">
            <a:avLst/>
          </a:prstGeom>
          <a:ln>
            <a:tailEnd type="oval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81" name="TextBox 80">
            <a:extLst>
              <a:ext uri="{FF2B5EF4-FFF2-40B4-BE49-F238E27FC236}">
                <a16:creationId xmlns:a16="http://schemas.microsoft.com/office/drawing/2014/main" id="{DFB9ADE5-8E76-421F-9466-FE2B7196690A}"/>
              </a:ext>
            </a:extLst>
          </p:cNvPr>
          <p:cNvSpPr txBox="1"/>
          <p:nvPr/>
        </p:nvSpPr>
        <p:spPr>
          <a:xfrm>
            <a:off x="5211638" y="1869579"/>
            <a:ext cx="1350576" cy="3185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49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Key Knowledge</a:t>
            </a:r>
            <a:r>
              <a:rPr lang="en-GB" sz="49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en-GB" sz="490" i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Gender Unit</a:t>
            </a:r>
            <a:endParaRPr lang="en-GB" sz="49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GB" sz="49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Key Skills: </a:t>
            </a:r>
            <a:r>
              <a:rPr lang="en-GB" sz="49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Team work </a:t>
            </a:r>
          </a:p>
          <a:p>
            <a:r>
              <a:rPr lang="en-GB" sz="490" dirty="0">
                <a:latin typeface="Calibri" panose="020F0502020204030204" pitchFamily="34" charset="0"/>
                <a:cs typeface="Times New Roman" panose="02020603050405020304" pitchFamily="18" charset="0"/>
              </a:rPr>
              <a:t>Career Link: Sports Psychologist</a:t>
            </a:r>
            <a:endParaRPr lang="en-GB" sz="490" dirty="0"/>
          </a:p>
        </p:txBody>
      </p:sp>
      <p:cxnSp>
        <p:nvCxnSpPr>
          <p:cNvPr id="83" name="Straight Connector 82">
            <a:extLst>
              <a:ext uri="{FF2B5EF4-FFF2-40B4-BE49-F238E27FC236}">
                <a16:creationId xmlns:a16="http://schemas.microsoft.com/office/drawing/2014/main" id="{5EC1821B-5F70-4152-8B6C-03C87267C358}"/>
              </a:ext>
            </a:extLst>
          </p:cNvPr>
          <p:cNvCxnSpPr>
            <a:cxnSpLocks/>
          </p:cNvCxnSpPr>
          <p:nvPr/>
        </p:nvCxnSpPr>
        <p:spPr>
          <a:xfrm flipH="1">
            <a:off x="6640137" y="2106652"/>
            <a:ext cx="252162" cy="288550"/>
          </a:xfrm>
          <a:prstGeom prst="line">
            <a:avLst/>
          </a:prstGeom>
          <a:ln>
            <a:tailEnd type="oval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05" name="Straight Connector 104">
            <a:extLst>
              <a:ext uri="{FF2B5EF4-FFF2-40B4-BE49-F238E27FC236}">
                <a16:creationId xmlns:a16="http://schemas.microsoft.com/office/drawing/2014/main" id="{C8DB2207-7B2B-4E66-A853-25D95C06616A}"/>
              </a:ext>
            </a:extLst>
          </p:cNvPr>
          <p:cNvCxnSpPr>
            <a:cxnSpLocks/>
          </p:cNvCxnSpPr>
          <p:nvPr/>
        </p:nvCxnSpPr>
        <p:spPr>
          <a:xfrm>
            <a:off x="5905768" y="2146925"/>
            <a:ext cx="70142" cy="152632"/>
          </a:xfrm>
          <a:prstGeom prst="line">
            <a:avLst/>
          </a:prstGeom>
          <a:ln>
            <a:tailEnd type="oval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06" name="TextBox 105">
            <a:extLst>
              <a:ext uri="{FF2B5EF4-FFF2-40B4-BE49-F238E27FC236}">
                <a16:creationId xmlns:a16="http://schemas.microsoft.com/office/drawing/2014/main" id="{AFA31F8D-683B-4A34-AFB6-5ADF541E335B}"/>
              </a:ext>
            </a:extLst>
          </p:cNvPr>
          <p:cNvSpPr txBox="1"/>
          <p:nvPr/>
        </p:nvSpPr>
        <p:spPr>
          <a:xfrm>
            <a:off x="3182254" y="2068292"/>
            <a:ext cx="1284229" cy="3185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GB" sz="49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Key Knowledge:</a:t>
            </a:r>
            <a:r>
              <a:rPr lang="en-GB" sz="49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490" i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Schizophrenia </a:t>
            </a:r>
            <a:r>
              <a:rPr lang="en-GB" sz="490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490" i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Unit</a:t>
            </a:r>
            <a:r>
              <a:rPr lang="en-GB" sz="49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en-GB" sz="490" b="1" i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GB" sz="49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en-GB" sz="49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Key Skills: </a:t>
            </a:r>
            <a:r>
              <a:rPr lang="en-GB" sz="49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Expression</a:t>
            </a:r>
          </a:p>
          <a:p>
            <a:pPr algn="just"/>
            <a:r>
              <a:rPr lang="en-GB" sz="49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Career Link: Law Enforcement Officer</a:t>
            </a:r>
            <a:endParaRPr lang="en-GB" sz="49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107" name="Straight Connector 106">
            <a:extLst>
              <a:ext uri="{FF2B5EF4-FFF2-40B4-BE49-F238E27FC236}">
                <a16:creationId xmlns:a16="http://schemas.microsoft.com/office/drawing/2014/main" id="{E9988ADB-0980-4489-8C5F-63B1FE1AB675}"/>
              </a:ext>
            </a:extLst>
          </p:cNvPr>
          <p:cNvCxnSpPr>
            <a:cxnSpLocks/>
          </p:cNvCxnSpPr>
          <p:nvPr/>
        </p:nvCxnSpPr>
        <p:spPr>
          <a:xfrm flipV="1">
            <a:off x="4229308" y="2150610"/>
            <a:ext cx="145901" cy="150983"/>
          </a:xfrm>
          <a:prstGeom prst="line">
            <a:avLst/>
          </a:prstGeom>
          <a:ln>
            <a:tailEnd type="oval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08" name="TextBox 107">
            <a:extLst>
              <a:ext uri="{FF2B5EF4-FFF2-40B4-BE49-F238E27FC236}">
                <a16:creationId xmlns:a16="http://schemas.microsoft.com/office/drawing/2014/main" id="{FC23A190-97E0-402E-8C97-B912CCFFB0AC}"/>
              </a:ext>
            </a:extLst>
          </p:cNvPr>
          <p:cNvSpPr txBox="1"/>
          <p:nvPr/>
        </p:nvSpPr>
        <p:spPr>
          <a:xfrm>
            <a:off x="3217053" y="1527865"/>
            <a:ext cx="1003972" cy="4693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GB" sz="49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Key Knowledge: </a:t>
            </a:r>
            <a:r>
              <a:rPr lang="en-GB" sz="49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Issues and debates unit</a:t>
            </a:r>
          </a:p>
          <a:p>
            <a:pPr algn="just"/>
            <a:r>
              <a:rPr lang="en-GB" sz="49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Key Skills: </a:t>
            </a:r>
            <a:r>
              <a:rPr lang="en-GB" sz="49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Solving problems</a:t>
            </a:r>
          </a:p>
          <a:p>
            <a:pPr algn="just"/>
            <a:r>
              <a:rPr lang="en-GB" sz="49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Career Link: Industrial Psychologist</a:t>
            </a:r>
            <a:endParaRPr lang="en-GB" sz="49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D3ABADC1-EA73-4CB5-9023-B75BE1B14CF9}"/>
              </a:ext>
            </a:extLst>
          </p:cNvPr>
          <p:cNvSpPr txBox="1"/>
          <p:nvPr/>
        </p:nvSpPr>
        <p:spPr>
          <a:xfrm>
            <a:off x="4229698" y="865544"/>
            <a:ext cx="1463860" cy="3185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GB" sz="49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Key Knowledge;</a:t>
            </a:r>
            <a:r>
              <a:rPr lang="en-GB" sz="49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49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Aggression Unit</a:t>
            </a:r>
          </a:p>
          <a:p>
            <a:pPr algn="just"/>
            <a:r>
              <a:rPr lang="en-GB" sz="49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Key Skills: </a:t>
            </a:r>
            <a:r>
              <a:rPr lang="en-GB" sz="49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Literacy</a:t>
            </a:r>
          </a:p>
          <a:p>
            <a:pPr algn="just"/>
            <a:r>
              <a:rPr lang="en-GB" sz="49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Career Link: Marketing Manager</a:t>
            </a:r>
            <a:endParaRPr lang="en-GB" sz="49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0A25810A-C924-44EF-AA41-A5E38953B1FF}"/>
              </a:ext>
            </a:extLst>
          </p:cNvPr>
          <p:cNvSpPr txBox="1"/>
          <p:nvPr/>
        </p:nvSpPr>
        <p:spPr>
          <a:xfrm>
            <a:off x="5371451" y="950148"/>
            <a:ext cx="1365117" cy="2431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GB" sz="49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Key Knowledge: </a:t>
            </a:r>
            <a:r>
              <a:rPr lang="en-GB" sz="49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Paper 1 Revision</a:t>
            </a:r>
          </a:p>
          <a:p>
            <a:pPr algn="just"/>
            <a:r>
              <a:rPr lang="en-GB" sz="49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Key Skills: </a:t>
            </a:r>
            <a:r>
              <a:rPr lang="en-GB" sz="49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Literacy</a:t>
            </a: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B18A8A88-BDA9-497F-8B0E-F9607D431F44}"/>
              </a:ext>
            </a:extLst>
          </p:cNvPr>
          <p:cNvSpPr txBox="1"/>
          <p:nvPr/>
        </p:nvSpPr>
        <p:spPr>
          <a:xfrm>
            <a:off x="7889633" y="688763"/>
            <a:ext cx="583692" cy="5447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GB" sz="49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Key Knowledge: </a:t>
            </a:r>
            <a:r>
              <a:rPr lang="en-GB" sz="49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49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Paper 2 Revision</a:t>
            </a:r>
            <a:endParaRPr lang="en-GB" sz="49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en-GB" sz="49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Key Skills: </a:t>
            </a:r>
            <a:r>
              <a:rPr lang="en-GB" sz="49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Enquiry</a:t>
            </a: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13D9B970-8A50-4201-8D7A-1A8E57CA23D3}"/>
              </a:ext>
            </a:extLst>
          </p:cNvPr>
          <p:cNvSpPr txBox="1"/>
          <p:nvPr/>
        </p:nvSpPr>
        <p:spPr>
          <a:xfrm>
            <a:off x="7157167" y="1613106"/>
            <a:ext cx="1550658" cy="2431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GB" sz="49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Key Knowledge: </a:t>
            </a:r>
            <a:r>
              <a:rPr lang="en-GB" sz="49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49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Paper 3 Revision</a:t>
            </a:r>
            <a:endParaRPr lang="en-GB" sz="49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en-GB" sz="49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Key Skills: </a:t>
            </a:r>
            <a:r>
              <a:rPr lang="en-GB" sz="49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Enquiry</a:t>
            </a:r>
          </a:p>
        </p:txBody>
      </p:sp>
      <p:cxnSp>
        <p:nvCxnSpPr>
          <p:cNvPr id="113" name="Straight Connector 112">
            <a:extLst>
              <a:ext uri="{FF2B5EF4-FFF2-40B4-BE49-F238E27FC236}">
                <a16:creationId xmlns:a16="http://schemas.microsoft.com/office/drawing/2014/main" id="{D83249D5-CD99-48DC-BC64-72C4A5B4063F}"/>
              </a:ext>
            </a:extLst>
          </p:cNvPr>
          <p:cNvCxnSpPr>
            <a:cxnSpLocks/>
          </p:cNvCxnSpPr>
          <p:nvPr/>
        </p:nvCxnSpPr>
        <p:spPr>
          <a:xfrm flipH="1">
            <a:off x="7698363" y="725044"/>
            <a:ext cx="180455" cy="140500"/>
          </a:xfrm>
          <a:prstGeom prst="line">
            <a:avLst/>
          </a:prstGeom>
          <a:ln>
            <a:tailEnd type="oval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4" name="Straight Connector 113">
            <a:extLst>
              <a:ext uri="{FF2B5EF4-FFF2-40B4-BE49-F238E27FC236}">
                <a16:creationId xmlns:a16="http://schemas.microsoft.com/office/drawing/2014/main" id="{FD20ED75-F970-41B8-965F-3FA2D8791380}"/>
              </a:ext>
            </a:extLst>
          </p:cNvPr>
          <p:cNvCxnSpPr>
            <a:cxnSpLocks/>
          </p:cNvCxnSpPr>
          <p:nvPr/>
        </p:nvCxnSpPr>
        <p:spPr>
          <a:xfrm>
            <a:off x="4627967" y="1128734"/>
            <a:ext cx="111590" cy="235462"/>
          </a:xfrm>
          <a:prstGeom prst="line">
            <a:avLst/>
          </a:prstGeom>
          <a:ln>
            <a:tailEnd type="oval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5" name="Straight Connector 114">
            <a:extLst>
              <a:ext uri="{FF2B5EF4-FFF2-40B4-BE49-F238E27FC236}">
                <a16:creationId xmlns:a16="http://schemas.microsoft.com/office/drawing/2014/main" id="{E4FA3DA3-C42B-4232-B9BC-05B9950262C8}"/>
              </a:ext>
            </a:extLst>
          </p:cNvPr>
          <p:cNvCxnSpPr>
            <a:cxnSpLocks/>
          </p:cNvCxnSpPr>
          <p:nvPr/>
        </p:nvCxnSpPr>
        <p:spPr>
          <a:xfrm>
            <a:off x="4150845" y="1549108"/>
            <a:ext cx="261610" cy="48776"/>
          </a:xfrm>
          <a:prstGeom prst="line">
            <a:avLst/>
          </a:prstGeom>
          <a:ln>
            <a:tailEnd type="oval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6" name="Straight Connector 115">
            <a:extLst>
              <a:ext uri="{FF2B5EF4-FFF2-40B4-BE49-F238E27FC236}">
                <a16:creationId xmlns:a16="http://schemas.microsoft.com/office/drawing/2014/main" id="{94B29CEA-9443-4253-A026-79B152CFEBA1}"/>
              </a:ext>
            </a:extLst>
          </p:cNvPr>
          <p:cNvCxnSpPr>
            <a:cxnSpLocks/>
          </p:cNvCxnSpPr>
          <p:nvPr/>
        </p:nvCxnSpPr>
        <p:spPr>
          <a:xfrm flipH="1" flipV="1">
            <a:off x="7597209" y="1376058"/>
            <a:ext cx="34309" cy="238990"/>
          </a:xfrm>
          <a:prstGeom prst="line">
            <a:avLst/>
          </a:prstGeom>
          <a:ln>
            <a:tailEnd type="oval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84" name="TextBox 83">
            <a:extLst>
              <a:ext uri="{FF2B5EF4-FFF2-40B4-BE49-F238E27FC236}">
                <a16:creationId xmlns:a16="http://schemas.microsoft.com/office/drawing/2014/main" id="{D735703E-4293-445F-AEDE-141EF9CE9710}"/>
              </a:ext>
            </a:extLst>
          </p:cNvPr>
          <p:cNvSpPr txBox="1"/>
          <p:nvPr/>
        </p:nvSpPr>
        <p:spPr>
          <a:xfrm>
            <a:off x="4646116" y="1545301"/>
            <a:ext cx="2094884" cy="3185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GB" sz="49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Key Knowledge:</a:t>
            </a:r>
            <a:r>
              <a:rPr lang="en-GB" sz="49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490" i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Research Methods</a:t>
            </a:r>
            <a:r>
              <a:rPr lang="en-GB" sz="49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490" i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Unit; </a:t>
            </a:r>
          </a:p>
          <a:p>
            <a:r>
              <a:rPr lang="en-GB" sz="49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Key Skills:</a:t>
            </a:r>
            <a:r>
              <a:rPr lang="en-GB" sz="49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Numeracy &amp; Solving Problems </a:t>
            </a:r>
            <a:r>
              <a:rPr lang="en-GB" sz="49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Career Link: Research Assistant</a:t>
            </a:r>
          </a:p>
          <a:p>
            <a:r>
              <a:rPr lang="en-GB" sz="49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Career Link: Resear</a:t>
            </a:r>
            <a:r>
              <a:rPr lang="en-GB" sz="49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cher</a:t>
            </a:r>
            <a:endParaRPr lang="en-GB" sz="49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96" name="Straight Connector 95">
            <a:extLst>
              <a:ext uri="{FF2B5EF4-FFF2-40B4-BE49-F238E27FC236}">
                <a16:creationId xmlns:a16="http://schemas.microsoft.com/office/drawing/2014/main" id="{703662BB-B6BC-450A-9022-5B24C7BB82AC}"/>
              </a:ext>
            </a:extLst>
          </p:cNvPr>
          <p:cNvCxnSpPr>
            <a:cxnSpLocks/>
          </p:cNvCxnSpPr>
          <p:nvPr/>
        </p:nvCxnSpPr>
        <p:spPr>
          <a:xfrm>
            <a:off x="6162452" y="1837832"/>
            <a:ext cx="180330" cy="453861"/>
          </a:xfrm>
          <a:prstGeom prst="line">
            <a:avLst/>
          </a:prstGeom>
          <a:ln>
            <a:tailEnd type="oval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1032" name="Picture 8" descr="Fight social stigma on World Mental Health Day">
            <a:extLst>
              <a:ext uri="{FF2B5EF4-FFF2-40B4-BE49-F238E27FC236}">
                <a16:creationId xmlns:a16="http://schemas.microsoft.com/office/drawing/2014/main" id="{90D0422A-C9EF-4E5E-9819-534FE276E5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9046" y="4987955"/>
            <a:ext cx="893397" cy="5023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81903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363</TotalTime>
  <Words>491</Words>
  <Application>Microsoft Office PowerPoint</Application>
  <PresentationFormat>Widescreen</PresentationFormat>
  <Paragraphs>85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Cooper Black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Mrs L Samadi</dc:creator>
  <cp:lastModifiedBy>Claxton, Miss C</cp:lastModifiedBy>
  <cp:revision>4</cp:revision>
  <dcterms:created xsi:type="dcterms:W3CDTF">2021-10-19T08:50:58Z</dcterms:created>
  <dcterms:modified xsi:type="dcterms:W3CDTF">2025-08-22T15:59:13Z</dcterms:modified>
</cp:coreProperties>
</file>