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BE84B-E28C-40B6-9F29-DB93F073816A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018EB-EE80-44FE-9526-95DDC58A8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57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1341438"/>
            <a:ext cx="6430963" cy="36179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A575A-FE42-F34E-BE8D-35435E3FEA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17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2018-1BDD-4802-9B7A-AC482C92F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D1D6B-02DA-40DC-BB57-F664E591C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F160D-1C01-478C-AA9E-F9F5FC26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C606B-CF41-47C7-84A5-F6D9CB254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B709A-C9AF-404B-ACE5-83305023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76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46EB1-1582-4D04-9F97-B2DBFBF4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A4849-3D72-48A2-A0A1-8810E4767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7C6A1-E415-4F3F-96E6-0A437182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EFBEB-01A3-4F1E-BD88-12A301E1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B50E7-718A-4528-ACAB-BBB8B493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68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33131-5EB1-46B3-8991-AEAE9933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9863-50D9-4DD7-8D05-E35E5E314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4048B-BF68-4AF2-B38F-4847F9DCE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795F4-6403-426E-A6BD-8689BA15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A570D-085E-4147-8136-4EA9139C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07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B274-9AE7-4EC2-BEF8-EE270FFF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BD352-E8A4-425C-951B-0842DE2FE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E5A90-C9C6-46F6-8019-950D6FBDE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B24CC-167E-47D8-844E-9B7A2245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96E60-7B48-49D0-B4F2-BB7EF8A5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64821-B5BC-48AD-B2CB-B9081A8F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5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0CE5-3437-4FFF-98DA-F84151629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56219-4C69-4DE7-9B74-6B5055D8A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0626B-43BC-498F-BFBE-8EF40632A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48D39-C296-40BC-BE1B-FDC39B55D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DD8FC-A75F-4144-951E-3AF412983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C0CD1-2AD1-4440-942E-EC15998A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F99D0F-9924-4CB9-875D-8FBE6272F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C2AFB-B5F1-4433-83B9-9B729D2B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76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E629-0568-45FD-8CC2-198D1664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78BAE-349D-42F1-8639-EF6D92320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DE6E0-B397-4D3C-A90A-88BE65C03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27E37-850E-4727-A821-739E3520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19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6BC541-A68A-4A0C-AF9A-C9ABCF403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37A5F-D67D-47A5-8DE8-5EB4C84C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EED35-8C6B-4774-875A-D29DE5AC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7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83C1-1CAC-4484-A6EB-B6905632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7366E-B468-4936-8CEF-5A0D58AD8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DAEB-46F7-4687-AAD2-57FF25A7B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74EB94-062B-4D50-999E-ED9BCA61B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28DDB-CCA0-4589-871B-4BCA28F26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1C099-AE1E-4693-A878-C759BBF5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5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D0CF5-F6A6-4A05-A304-D6F4C790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98EF6C-A163-48AD-9827-D2F5B8E86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CE7A8-4EE1-4E56-B1E0-1709BC48A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6FEB3-B72A-4207-977A-8061880B3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EADE1-DE62-45EF-9148-712595E1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AE92E-A16C-4DFD-B13A-77107613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921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FE94-9E53-456F-9735-93ECDDCB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25AE7-57E0-4397-9E97-5353481A4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C77D5-C39D-4DC3-B12D-C1D64CBED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2D0B-DABA-4644-AC26-6A16F2E1E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008B2-41F1-46FD-8641-EA29E00D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9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D2FC1-261E-4B2F-BE19-59D4989C1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7E4904-2416-4AC5-9995-A24042F22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5CCA9-104F-4924-A8A2-3B9BA0EF3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EEC3D-214C-4F66-86DE-2A810BE7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EDE2E-19CD-434D-9F82-EAAED854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38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34C3D-20F8-4162-80E0-F7F9353F2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BC2D9-54C2-4393-8077-4CE8E325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6C2FA-374B-41B1-A6D2-A4E09FEE5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2F9EE-5C02-4BF8-B80D-4E2FDCC5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BFC5B-E761-49E5-8148-D2B0E279C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56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Block Arc 75">
            <a:extLst>
              <a:ext uri="{FF2B5EF4-FFF2-40B4-BE49-F238E27FC236}">
                <a16:creationId xmlns:a16="http://schemas.microsoft.com/office/drawing/2014/main" id="{5A80E587-3DB4-4685-8826-8EB4F090C626}"/>
              </a:ext>
            </a:extLst>
          </p:cNvPr>
          <p:cNvSpPr/>
          <p:nvPr/>
        </p:nvSpPr>
        <p:spPr>
          <a:xfrm rot="16200000" flipH="1">
            <a:off x="3913444" y="3143147"/>
            <a:ext cx="1066229" cy="906651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7" name="Block Arc 76">
            <a:extLst>
              <a:ext uri="{FF2B5EF4-FFF2-40B4-BE49-F238E27FC236}">
                <a16:creationId xmlns:a16="http://schemas.microsoft.com/office/drawing/2014/main" id="{D0A4337F-5918-4739-AF55-531CB893010F}"/>
              </a:ext>
            </a:extLst>
          </p:cNvPr>
          <p:cNvSpPr/>
          <p:nvPr/>
        </p:nvSpPr>
        <p:spPr>
          <a:xfrm rot="5400000">
            <a:off x="6989360" y="2332876"/>
            <a:ext cx="1127299" cy="849227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BA4EACD-79B2-9047-926C-4179677F6DF3}"/>
              </a:ext>
            </a:extLst>
          </p:cNvPr>
          <p:cNvSpPr/>
          <p:nvPr/>
        </p:nvSpPr>
        <p:spPr>
          <a:xfrm>
            <a:off x="4532811" y="5553174"/>
            <a:ext cx="2212005" cy="2209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6" name="Block Arc 135">
            <a:extLst>
              <a:ext uri="{FF2B5EF4-FFF2-40B4-BE49-F238E27FC236}">
                <a16:creationId xmlns:a16="http://schemas.microsoft.com/office/drawing/2014/main" id="{28EF7BC0-BD7F-BD4C-8DBE-13C9030B0FE6}"/>
              </a:ext>
            </a:extLst>
          </p:cNvPr>
          <p:cNvSpPr/>
          <p:nvPr/>
        </p:nvSpPr>
        <p:spPr>
          <a:xfrm rot="16200000">
            <a:off x="4027094" y="4844616"/>
            <a:ext cx="1031073" cy="866683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E050A4CB-2DFF-4C43-B71B-CB7634BAF8C7}"/>
              </a:ext>
            </a:extLst>
          </p:cNvPr>
          <p:cNvSpPr/>
          <p:nvPr/>
        </p:nvSpPr>
        <p:spPr>
          <a:xfrm rot="5400000" flipH="1">
            <a:off x="6992003" y="3997788"/>
            <a:ext cx="1066229" cy="906651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D9223C-B305-724C-860B-8788F8ED72BC}"/>
              </a:ext>
            </a:extLst>
          </p:cNvPr>
          <p:cNvSpPr/>
          <p:nvPr/>
        </p:nvSpPr>
        <p:spPr>
          <a:xfrm>
            <a:off x="4562778" y="4740304"/>
            <a:ext cx="2987158" cy="242961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B6ECEE5-8B0A-BE49-88D6-380CCB5771D4}"/>
              </a:ext>
            </a:extLst>
          </p:cNvPr>
          <p:cNvSpPr/>
          <p:nvPr/>
        </p:nvSpPr>
        <p:spPr>
          <a:xfrm>
            <a:off x="4422604" y="3070213"/>
            <a:ext cx="3106611" cy="2401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4" name="Block Arc 213">
            <a:extLst>
              <a:ext uri="{FF2B5EF4-FFF2-40B4-BE49-F238E27FC236}">
                <a16:creationId xmlns:a16="http://schemas.microsoft.com/office/drawing/2014/main" id="{9BB00DD6-C4C4-7348-AD3E-28EAE4D8492B}"/>
              </a:ext>
            </a:extLst>
          </p:cNvPr>
          <p:cNvSpPr/>
          <p:nvPr/>
        </p:nvSpPr>
        <p:spPr>
          <a:xfrm rot="15967438" flipH="1">
            <a:off x="3925510" y="1408415"/>
            <a:ext cx="1093722" cy="875796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19CB39D4-AD12-0B45-8E85-C9D1845FD3AE}"/>
              </a:ext>
            </a:extLst>
          </p:cNvPr>
          <p:cNvSpPr/>
          <p:nvPr/>
        </p:nvSpPr>
        <p:spPr>
          <a:xfrm>
            <a:off x="4443325" y="2210145"/>
            <a:ext cx="3162152" cy="1995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5CF508-9F97-7344-A588-8737134FC758}"/>
              </a:ext>
            </a:extLst>
          </p:cNvPr>
          <p:cNvSpPr/>
          <p:nvPr/>
        </p:nvSpPr>
        <p:spPr>
          <a:xfrm>
            <a:off x="4423790" y="1299550"/>
            <a:ext cx="3006840" cy="230241"/>
          </a:xfrm>
          <a:prstGeom prst="rect">
            <a:avLst/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Triangle 45">
            <a:extLst>
              <a:ext uri="{FF2B5EF4-FFF2-40B4-BE49-F238E27FC236}">
                <a16:creationId xmlns:a16="http://schemas.microsoft.com/office/drawing/2014/main" id="{B85D31BE-9BE0-3341-86C3-0BFD563EAA1B}"/>
              </a:ext>
            </a:extLst>
          </p:cNvPr>
          <p:cNvSpPr/>
          <p:nvPr/>
        </p:nvSpPr>
        <p:spPr>
          <a:xfrm rot="16200000">
            <a:off x="7162929" y="207613"/>
            <a:ext cx="364831" cy="286121"/>
          </a:xfrm>
          <a:prstGeom prst="triangle">
            <a:avLst>
              <a:gd name="adj" fmla="val 453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574" name="Block Arc 573">
            <a:extLst>
              <a:ext uri="{FF2B5EF4-FFF2-40B4-BE49-F238E27FC236}">
                <a16:creationId xmlns:a16="http://schemas.microsoft.com/office/drawing/2014/main" id="{42DCC817-95A4-4F9E-B69E-5B3F826F1806}"/>
              </a:ext>
            </a:extLst>
          </p:cNvPr>
          <p:cNvSpPr/>
          <p:nvPr/>
        </p:nvSpPr>
        <p:spPr>
          <a:xfrm rot="5400000">
            <a:off x="6794554" y="435755"/>
            <a:ext cx="1318832" cy="834715"/>
          </a:xfrm>
          <a:prstGeom prst="blockArc">
            <a:avLst>
              <a:gd name="adj1" fmla="val 10799998"/>
              <a:gd name="adj2" fmla="val 156513"/>
              <a:gd name="adj3" fmla="val 28217"/>
            </a:avLst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V="1">
            <a:off x="4230181" y="5666449"/>
            <a:ext cx="654791" cy="187774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H="1" flipV="1">
            <a:off x="7314979" y="3060036"/>
            <a:ext cx="1" cy="105954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V="1">
            <a:off x="6763035" y="4670584"/>
            <a:ext cx="0" cy="12674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072D6B6F-C480-48A8-81BA-C93286A056C4}"/>
              </a:ext>
            </a:extLst>
          </p:cNvPr>
          <p:cNvSpPr txBox="1"/>
          <p:nvPr/>
        </p:nvSpPr>
        <p:spPr>
          <a:xfrm>
            <a:off x="4290352" y="-16674"/>
            <a:ext cx="3051343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16524"/>
            <a:r>
              <a:rPr lang="en-US" sz="1662" b="1" dirty="0">
                <a:solidFill>
                  <a:prstClr val="black"/>
                </a:solidFill>
                <a:latin typeface="Cooper Black" panose="0208090404030B020404" pitchFamily="18" charset="0"/>
              </a:rPr>
              <a:t>Shenley Brook End School Sociology Curriculum</a:t>
            </a:r>
          </a:p>
        </p:txBody>
      </p: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FE5FF15C-B3ED-AF46-A432-2EDBF565B953}"/>
              </a:ext>
            </a:extLst>
          </p:cNvPr>
          <p:cNvCxnSpPr>
            <a:cxnSpLocks/>
          </p:cNvCxnSpPr>
          <p:nvPr/>
        </p:nvCxnSpPr>
        <p:spPr>
          <a:xfrm flipH="1">
            <a:off x="7211628" y="2899741"/>
            <a:ext cx="3734" cy="107868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9C9737BB-A9A7-8441-82A1-718796BC27C7}"/>
              </a:ext>
            </a:extLst>
          </p:cNvPr>
          <p:cNvCxnSpPr>
            <a:cxnSpLocks/>
          </p:cNvCxnSpPr>
          <p:nvPr/>
        </p:nvCxnSpPr>
        <p:spPr>
          <a:xfrm flipV="1">
            <a:off x="5487416" y="2317078"/>
            <a:ext cx="834813" cy="15469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26A43FEF-6EFE-47D8-9260-203951230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525" y="91674"/>
            <a:ext cx="601077" cy="549015"/>
          </a:xfrm>
          <a:prstGeom prst="rect">
            <a:avLst/>
          </a:prstGeom>
        </p:spPr>
      </p:pic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F16796DD-4983-44DC-81F4-8A2AEEB76A94}"/>
              </a:ext>
            </a:extLst>
          </p:cNvPr>
          <p:cNvCxnSpPr>
            <a:cxnSpLocks/>
          </p:cNvCxnSpPr>
          <p:nvPr/>
        </p:nvCxnSpPr>
        <p:spPr>
          <a:xfrm flipV="1">
            <a:off x="6817479" y="730782"/>
            <a:ext cx="881337" cy="5584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0" name="Straight Connector 369">
            <a:extLst>
              <a:ext uri="{FF2B5EF4-FFF2-40B4-BE49-F238E27FC236}">
                <a16:creationId xmlns:a16="http://schemas.microsoft.com/office/drawing/2014/main" id="{3266BCE4-99F3-4967-80DF-0A94491BA7E4}"/>
              </a:ext>
            </a:extLst>
          </p:cNvPr>
          <p:cNvCxnSpPr>
            <a:cxnSpLocks/>
          </p:cNvCxnSpPr>
          <p:nvPr/>
        </p:nvCxnSpPr>
        <p:spPr>
          <a:xfrm>
            <a:off x="5271872" y="2032289"/>
            <a:ext cx="20636" cy="34402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00A558-6619-4B67-AE5C-7C9E5A9A95F7}"/>
              </a:ext>
            </a:extLst>
          </p:cNvPr>
          <p:cNvSpPr txBox="1"/>
          <p:nvPr/>
        </p:nvSpPr>
        <p:spPr>
          <a:xfrm>
            <a:off x="6697533" y="4639715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FF0000"/>
                </a:solidFill>
                <a:latin typeface="Calibri" panose="020F0502020204030204"/>
              </a:rPr>
              <a:t>Y10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068A7AD-4E8D-4043-9C89-68F92E07EFC9}"/>
              </a:ext>
            </a:extLst>
          </p:cNvPr>
          <p:cNvSpPr txBox="1"/>
          <p:nvPr/>
        </p:nvSpPr>
        <p:spPr>
          <a:xfrm>
            <a:off x="6257478" y="5488710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FF0000"/>
                </a:solidFill>
                <a:latin typeface="Calibri" panose="020F0502020204030204"/>
              </a:rPr>
              <a:t>Y9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060374E-C014-484B-B5E0-335FD8F71C44}"/>
              </a:ext>
            </a:extLst>
          </p:cNvPr>
          <p:cNvSpPr txBox="1"/>
          <p:nvPr/>
        </p:nvSpPr>
        <p:spPr>
          <a:xfrm>
            <a:off x="4347350" y="2071658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FF0000"/>
                </a:solidFill>
                <a:latin typeface="Calibri" panose="020F0502020204030204"/>
              </a:rPr>
              <a:t>Y13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AC78D15-29A4-405F-B02E-1BA6BAE27A85}"/>
              </a:ext>
            </a:extLst>
          </p:cNvPr>
          <p:cNvSpPr txBox="1"/>
          <p:nvPr/>
        </p:nvSpPr>
        <p:spPr>
          <a:xfrm>
            <a:off x="6902669" y="2948582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FF0000"/>
                </a:solidFill>
                <a:latin typeface="Calibri" panose="020F0502020204030204"/>
              </a:rPr>
              <a:t>Y12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4F44664-E041-47BF-AEB3-3CF66C5DFEE2}"/>
              </a:ext>
            </a:extLst>
          </p:cNvPr>
          <p:cNvSpPr/>
          <p:nvPr/>
        </p:nvSpPr>
        <p:spPr>
          <a:xfrm>
            <a:off x="4451778" y="3903239"/>
            <a:ext cx="3106611" cy="2401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C4F6EAD-56B9-446B-B374-0ABB7DC0C07A}"/>
              </a:ext>
            </a:extLst>
          </p:cNvPr>
          <p:cNvSpPr txBox="1"/>
          <p:nvPr/>
        </p:nvSpPr>
        <p:spPr>
          <a:xfrm>
            <a:off x="4377455" y="3870300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FF0000"/>
                </a:solidFill>
                <a:latin typeface="Calibri" panose="020F0502020204030204"/>
              </a:rPr>
              <a:t>Y11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EEBD1DB-7032-4CF0-9191-3A6D8CAB9CD5}"/>
              </a:ext>
            </a:extLst>
          </p:cNvPr>
          <p:cNvSpPr txBox="1"/>
          <p:nvPr/>
        </p:nvSpPr>
        <p:spPr>
          <a:xfrm>
            <a:off x="5157006" y="5875860"/>
            <a:ext cx="1297983" cy="46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Curiosity &amp; Cooperation</a:t>
            </a:r>
          </a:p>
          <a:p>
            <a:r>
              <a:rPr lang="en-GB" sz="490" b="1" dirty="0">
                <a:solidFill>
                  <a:prstClr val="black"/>
                </a:solidFill>
                <a:latin typeface="Calibri" panose="020F0502020204030204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latin typeface="Calibri" panose="020F0502020204030204"/>
              </a:rPr>
              <a:t>Key concepts unit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&amp; Team work</a:t>
            </a:r>
          </a:p>
          <a:p>
            <a:pPr algn="ctr" defTabSz="316524"/>
            <a:endParaRPr lang="en-GB" sz="48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316524"/>
            <a:endParaRPr lang="en-GB" sz="485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62224DC-8183-4160-81C8-0D43A3412E8C}"/>
              </a:ext>
            </a:extLst>
          </p:cNvPr>
          <p:cNvSpPr txBox="1"/>
          <p:nvPr/>
        </p:nvSpPr>
        <p:spPr>
          <a:xfrm>
            <a:off x="3681736" y="5870693"/>
            <a:ext cx="224467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Consistency &amp; Commitment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Families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Solving problems &amp; Literacy	</a:t>
            </a:r>
          </a:p>
          <a:p>
            <a:pPr>
              <a:tabLst>
                <a:tab pos="1802765" algn="l"/>
              </a:tabLst>
            </a:pPr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Public Health Educator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860EAD71-4053-4C54-9EF2-F76C75E7F759}"/>
              </a:ext>
            </a:extLst>
          </p:cNvPr>
          <p:cNvCxnSpPr>
            <a:cxnSpLocks/>
            <a:stCxn id="78" idx="0"/>
          </p:cNvCxnSpPr>
          <p:nvPr/>
        </p:nvCxnSpPr>
        <p:spPr>
          <a:xfrm flipH="1" flipV="1">
            <a:off x="5672852" y="5615036"/>
            <a:ext cx="133146" cy="260824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46AFAF4-B0AE-4EC2-87EB-C66150013945}"/>
              </a:ext>
            </a:extLst>
          </p:cNvPr>
          <p:cNvSpPr txBox="1"/>
          <p:nvPr/>
        </p:nvSpPr>
        <p:spPr>
          <a:xfrm>
            <a:off x="4913785" y="5067584"/>
            <a:ext cx="1317415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 Creativity &amp; Commitment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Unit;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Teamwork &amp; Enquiry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Public Relations Officer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602A515-C369-48E7-B58B-D0AA49397A15}"/>
              </a:ext>
            </a:extLst>
          </p:cNvPr>
          <p:cNvCxnSpPr>
            <a:cxnSpLocks/>
          </p:cNvCxnSpPr>
          <p:nvPr/>
        </p:nvCxnSpPr>
        <p:spPr>
          <a:xfrm flipV="1">
            <a:off x="5238618" y="4839770"/>
            <a:ext cx="930395" cy="213758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ED0A8BFE-DF1B-4B54-A900-ACBB8E6D60A7}"/>
              </a:ext>
            </a:extLst>
          </p:cNvPr>
          <p:cNvSpPr txBox="1"/>
          <p:nvPr/>
        </p:nvSpPr>
        <p:spPr>
          <a:xfrm>
            <a:off x="8004235" y="3899234"/>
            <a:ext cx="622973" cy="107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Curiosity &amp; Cooperation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49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Stratification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&amp; Team work</a:t>
            </a:r>
          </a:p>
          <a:p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Government Officer </a:t>
            </a: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3A015A9-352A-4865-A58F-9C7A7B051FE2}"/>
              </a:ext>
            </a:extLst>
          </p:cNvPr>
          <p:cNvSpPr txBox="1"/>
          <p:nvPr/>
        </p:nvSpPr>
        <p:spPr>
          <a:xfrm>
            <a:off x="4649387" y="2769339"/>
            <a:ext cx="181647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1 Revision</a:t>
            </a:r>
          </a:p>
          <a:p>
            <a:r>
              <a:rPr lang="en-GB" sz="49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Families, Education, Research methods and key concepts</a:t>
            </a:r>
            <a:endParaRPr lang="en-GB" sz="49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4F3061D-D069-4D0B-B021-296862F62B38}"/>
              </a:ext>
            </a:extLst>
          </p:cNvPr>
          <p:cNvSpPr txBox="1"/>
          <p:nvPr/>
        </p:nvSpPr>
        <p:spPr>
          <a:xfrm>
            <a:off x="7847925" y="3321139"/>
            <a:ext cx="1218052" cy="6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 Consistency &amp; Commitment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Unit; 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Teamwork &amp; Enquiry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Census Researcher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5BA816E-6BCD-4957-B699-5F36DE0DC96C}"/>
              </a:ext>
            </a:extLst>
          </p:cNvPr>
          <p:cNvCxnSpPr>
            <a:cxnSpLocks/>
          </p:cNvCxnSpPr>
          <p:nvPr/>
        </p:nvCxnSpPr>
        <p:spPr>
          <a:xfrm flipH="1" flipV="1">
            <a:off x="7797741" y="4509303"/>
            <a:ext cx="133146" cy="260824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4D36AF8E-4CA3-418F-91C3-A6262CBC18FD}"/>
              </a:ext>
            </a:extLst>
          </p:cNvPr>
          <p:cNvSpPr txBox="1"/>
          <p:nvPr/>
        </p:nvSpPr>
        <p:spPr>
          <a:xfrm>
            <a:off x="4975463" y="4210016"/>
            <a:ext cx="2011102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 Creativity &amp; Commitment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Crime and Deviance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Unit; 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Teamwork &amp; Enquiry</a:t>
            </a: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Link-Probation Officer	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V="1">
            <a:off x="5780197" y="3975274"/>
            <a:ext cx="172960" cy="206792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71EB2B8A-72EC-4F9A-8971-9884F5EA96BC}"/>
              </a:ext>
            </a:extLst>
          </p:cNvPr>
          <p:cNvSpPr txBox="1"/>
          <p:nvPr/>
        </p:nvSpPr>
        <p:spPr>
          <a:xfrm>
            <a:off x="4745702" y="3322203"/>
            <a:ext cx="1832540" cy="53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2 Revision</a:t>
            </a:r>
          </a:p>
          <a:p>
            <a:r>
              <a:rPr lang="en-GB" sz="49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Stratification, Crime and Methods</a:t>
            </a:r>
            <a:endParaRPr lang="en-GB" sz="49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D769271-9B92-4B53-876F-36F740F84FAB}"/>
              </a:ext>
            </a:extLst>
          </p:cNvPr>
          <p:cNvCxnSpPr>
            <a:cxnSpLocks/>
          </p:cNvCxnSpPr>
          <p:nvPr/>
        </p:nvCxnSpPr>
        <p:spPr>
          <a:xfrm flipH="1">
            <a:off x="7107725" y="3744277"/>
            <a:ext cx="779284" cy="26551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C4A37D3F-3FCE-4556-ABAA-54592859E4B3}"/>
              </a:ext>
            </a:extLst>
          </p:cNvPr>
          <p:cNvSpPr txBox="1"/>
          <p:nvPr/>
        </p:nvSpPr>
        <p:spPr>
          <a:xfrm>
            <a:off x="7977623" y="2743902"/>
            <a:ext cx="685911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Families and Households unit; 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Enquiry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Journalist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E2382C-0F7F-464A-84E6-F76BA1102141}"/>
              </a:ext>
            </a:extLst>
          </p:cNvPr>
          <p:cNvSpPr txBox="1"/>
          <p:nvPr/>
        </p:nvSpPr>
        <p:spPr>
          <a:xfrm>
            <a:off x="5024724" y="2448451"/>
            <a:ext cx="2300901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 technique and literacy   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Teacher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D59A684-989B-46B6-93F1-27E4C90F6A2C}"/>
              </a:ext>
            </a:extLst>
          </p:cNvPr>
          <p:cNvSpPr txBox="1"/>
          <p:nvPr/>
        </p:nvSpPr>
        <p:spPr>
          <a:xfrm>
            <a:off x="4989280" y="1750016"/>
            <a:ext cx="1221453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Research </a:t>
            </a:r>
            <a:r>
              <a:rPr lang="en-GB" sz="490" i="1" dirty="0">
                <a:solidFill>
                  <a:srgbClr val="FF0000"/>
                </a:solidFill>
                <a:latin typeface="Calibri" panose="020F0502020204030204" pitchFamily="34" charset="0"/>
              </a:rPr>
              <a:t>Methods in context</a:t>
            </a:r>
            <a:r>
              <a:rPr lang="en-GB" sz="49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;</a:t>
            </a:r>
            <a:r>
              <a:rPr lang="en-GB" sz="49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Data Analyst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7DF661-1E19-42A6-8292-4A8D74E8EB05}"/>
              </a:ext>
            </a:extLst>
          </p:cNvPr>
          <p:cNvSpPr txBox="1"/>
          <p:nvPr/>
        </p:nvSpPr>
        <p:spPr>
          <a:xfrm>
            <a:off x="3038529" y="1466618"/>
            <a:ext cx="904900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Stratification and Differentiation Unit</a:t>
            </a:r>
            <a:endParaRPr lang="en-GB" sz="49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Enquiry</a:t>
            </a:r>
          </a:p>
          <a:p>
            <a:pPr algn="just"/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Social Worker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E21E26F-AB93-4E5D-A76B-472EBECA4C02}"/>
              </a:ext>
            </a:extLst>
          </p:cNvPr>
          <p:cNvCxnSpPr>
            <a:cxnSpLocks/>
          </p:cNvCxnSpPr>
          <p:nvPr/>
        </p:nvCxnSpPr>
        <p:spPr>
          <a:xfrm>
            <a:off x="3918083" y="1558088"/>
            <a:ext cx="234055" cy="18443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8E41C9F9-6F63-4BB1-8D77-29D2295F52C8}"/>
              </a:ext>
            </a:extLst>
          </p:cNvPr>
          <p:cNvSpPr txBox="1"/>
          <p:nvPr/>
        </p:nvSpPr>
        <p:spPr>
          <a:xfrm>
            <a:off x="3216672" y="1946993"/>
            <a:ext cx="901867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Crime and Deviance</a:t>
            </a:r>
            <a:endParaRPr lang="en-GB" sz="49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Literacy</a:t>
            </a:r>
          </a:p>
          <a:p>
            <a:pPr algn="just"/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Crime Scene Investigator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EFF5807-6F6A-415F-AF78-EA72BC5C8260}"/>
              </a:ext>
            </a:extLst>
          </p:cNvPr>
          <p:cNvCxnSpPr>
            <a:cxnSpLocks/>
          </p:cNvCxnSpPr>
          <p:nvPr/>
        </p:nvCxnSpPr>
        <p:spPr>
          <a:xfrm>
            <a:off x="3945348" y="1903002"/>
            <a:ext cx="234055" cy="18443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D8ABEF85-56E1-46C4-AD9B-C6E0235D5B2D}"/>
              </a:ext>
            </a:extLst>
          </p:cNvPr>
          <p:cNvSpPr txBox="1"/>
          <p:nvPr/>
        </p:nvSpPr>
        <p:spPr>
          <a:xfrm>
            <a:off x="4770816" y="860582"/>
            <a:ext cx="1533603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Theory and Methods Unit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Independence</a:t>
            </a:r>
          </a:p>
          <a:p>
            <a:pPr algn="just"/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HR Officer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02765" algn="l"/>
              </a:tabLst>
            </a:pP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01A5B19-C4CA-41AC-852E-2C6C13229504}"/>
              </a:ext>
            </a:extLst>
          </p:cNvPr>
          <p:cNvCxnSpPr>
            <a:cxnSpLocks/>
          </p:cNvCxnSpPr>
          <p:nvPr/>
        </p:nvCxnSpPr>
        <p:spPr>
          <a:xfrm flipH="1">
            <a:off x="4745702" y="2986116"/>
            <a:ext cx="21044" cy="204153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2E25F8E-25FA-42B6-AE6C-8009D2900BCC}"/>
              </a:ext>
            </a:extLst>
          </p:cNvPr>
          <p:cNvCxnSpPr>
            <a:cxnSpLocks/>
          </p:cNvCxnSpPr>
          <p:nvPr/>
        </p:nvCxnSpPr>
        <p:spPr>
          <a:xfrm flipV="1">
            <a:off x="5376426" y="3193293"/>
            <a:ext cx="331611" cy="168986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ACE7A7D-1F98-4E45-940B-98184BA76A72}"/>
              </a:ext>
            </a:extLst>
          </p:cNvPr>
          <p:cNvSpPr txBox="1"/>
          <p:nvPr/>
        </p:nvSpPr>
        <p:spPr>
          <a:xfrm>
            <a:off x="6240360" y="895362"/>
            <a:ext cx="1365117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1 Revision</a:t>
            </a: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Literacy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8DD311-2918-480D-A121-2A34B93B68F3}"/>
              </a:ext>
            </a:extLst>
          </p:cNvPr>
          <p:cNvSpPr txBox="1"/>
          <p:nvPr/>
        </p:nvSpPr>
        <p:spPr>
          <a:xfrm>
            <a:off x="7840947" y="1188319"/>
            <a:ext cx="1550658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2 Revision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Commitmen</a:t>
            </a:r>
            <a:r>
              <a:rPr lang="en-GB" sz="49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72F6525-87AD-4C78-B12B-90CD46EE8FE2}"/>
              </a:ext>
            </a:extLst>
          </p:cNvPr>
          <p:cNvSpPr txBox="1"/>
          <p:nvPr/>
        </p:nvSpPr>
        <p:spPr>
          <a:xfrm>
            <a:off x="5731802" y="624850"/>
            <a:ext cx="1550658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3 Revision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Enquiry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CDEB7FD6-E2B8-45B4-9CE7-4C3CFFDD6249}"/>
              </a:ext>
            </a:extLst>
          </p:cNvPr>
          <p:cNvCxnSpPr>
            <a:cxnSpLocks/>
          </p:cNvCxnSpPr>
          <p:nvPr/>
        </p:nvCxnSpPr>
        <p:spPr>
          <a:xfrm flipH="1" flipV="1">
            <a:off x="7666429" y="1225252"/>
            <a:ext cx="209273" cy="222595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215EBB4-5B53-4463-8F4B-39443E6B2E44}"/>
              </a:ext>
            </a:extLst>
          </p:cNvPr>
          <p:cNvCxnSpPr>
            <a:cxnSpLocks/>
          </p:cNvCxnSpPr>
          <p:nvPr/>
        </p:nvCxnSpPr>
        <p:spPr>
          <a:xfrm>
            <a:off x="5395417" y="1161536"/>
            <a:ext cx="234055" cy="18443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7169615-1B7B-4291-9CC3-78D7657ABB41}"/>
              </a:ext>
            </a:extLst>
          </p:cNvPr>
          <p:cNvCxnSpPr>
            <a:cxnSpLocks/>
          </p:cNvCxnSpPr>
          <p:nvPr/>
        </p:nvCxnSpPr>
        <p:spPr>
          <a:xfrm>
            <a:off x="6660485" y="1172270"/>
            <a:ext cx="234055" cy="18443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225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314</Words>
  <Application>Microsoft Office PowerPoint</Application>
  <PresentationFormat>Widescreen</PresentationFormat>
  <Paragraphs>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Cooper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L Samadi</dc:creator>
  <cp:lastModifiedBy>Claxton, Miss C</cp:lastModifiedBy>
  <cp:revision>4</cp:revision>
  <dcterms:created xsi:type="dcterms:W3CDTF">2021-10-19T08:50:58Z</dcterms:created>
  <dcterms:modified xsi:type="dcterms:W3CDTF">2025-08-22T16:08:02Z</dcterms:modified>
</cp:coreProperties>
</file>